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  <p:sldMasterId id="2147483690" r:id="rId3"/>
  </p:sldMasterIdLst>
  <p:notesMasterIdLst>
    <p:notesMasterId r:id="rId12"/>
  </p:notesMasterIdLst>
  <p:sldIdLst>
    <p:sldId id="5178" r:id="rId4"/>
    <p:sldId id="5190" r:id="rId5"/>
    <p:sldId id="5192" r:id="rId6"/>
    <p:sldId id="5191" r:id="rId7"/>
    <p:sldId id="5193" r:id="rId8"/>
    <p:sldId id="5194" r:id="rId9"/>
    <p:sldId id="5195" r:id="rId10"/>
    <p:sldId id="5196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主流程" id="{C43239C2-5959-094A-82CC-6191EB533576}">
          <p14:sldIdLst>
            <p14:sldId id="5178"/>
            <p14:sldId id="5190"/>
            <p14:sldId id="5192"/>
            <p14:sldId id="5191"/>
            <p14:sldId id="5193"/>
            <p14:sldId id="5194"/>
            <p14:sldId id="5195"/>
            <p14:sldId id="51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14892" userDrawn="1">
          <p15:clr>
            <a:srgbClr val="A4A3A4"/>
          </p15:clr>
        </p15:guide>
        <p15:guide id="3" pos="468" userDrawn="1">
          <p15:clr>
            <a:srgbClr val="A4A3A4"/>
          </p15:clr>
        </p15:guide>
        <p15:guide id="8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晓草" initials="晓草" lastIdx="1" clrIdx="0"/>
  <p:cmAuthor id="2" name="倪超银时" initials="倪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E9"/>
    <a:srgbClr val="FF6B00"/>
    <a:srgbClr val="FF6A03"/>
    <a:srgbClr val="FF9458"/>
    <a:srgbClr val="4F4F4F"/>
    <a:srgbClr val="FF6A00"/>
    <a:srgbClr val="878787"/>
    <a:srgbClr val="FDB534"/>
    <a:srgbClr val="FF5100"/>
    <a:srgbClr val="FF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91"/>
    <p:restoredTop sz="96617"/>
  </p:normalViewPr>
  <p:slideViewPr>
    <p:cSldViewPr snapToGrid="0" snapToObjects="1">
      <p:cViewPr>
        <p:scale>
          <a:sx n="59" d="100"/>
          <a:sy n="59" d="100"/>
        </p:scale>
        <p:origin x="1104" y="312"/>
      </p:cViewPr>
      <p:guideLst>
        <p:guide orient="horz" pos="4297"/>
        <p:guide pos="14892"/>
        <p:guide pos="468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9065" y="3"/>
            <a:ext cx="24393066" cy="1371599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biLevel thresh="50000"/>
          </a:blip>
          <a:stretch>
            <a:fillRect/>
          </a:stretch>
        </p:blipFill>
        <p:spPr bwMode="auto">
          <a:xfrm>
            <a:off x="18096659" y="640995"/>
            <a:ext cx="5612126" cy="972766"/>
          </a:xfrm>
          <a:prstGeom prst="rect">
            <a:avLst/>
          </a:prstGeom>
          <a:noFill/>
          <a:ln w="19050">
            <a:noFill/>
          </a:ln>
          <a:effectLst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3635906"/>
            <a:ext cx="18288000" cy="44825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454027" y="1584960"/>
            <a:ext cx="23475950" cy="1234440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454029" y="121922"/>
            <a:ext cx="9544050" cy="365760"/>
          </a:xfrm>
        </p:spPr>
        <p:txBody>
          <a:bodyPr/>
          <a:lstStyle>
            <a:lvl1pPr marL="0" indent="0">
              <a:buNone/>
              <a:defRPr sz="21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项目名称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454029" y="3200400"/>
            <a:ext cx="11402694" cy="9418320"/>
          </a:xfrm>
        </p:spPr>
        <p:txBody>
          <a:bodyPr anchor="t"/>
          <a:lstStyle>
            <a:lvl1pPr algn="l">
              <a:lnSpc>
                <a:spcPct val="150000"/>
              </a:lnSpc>
              <a:defRPr sz="2800" b="0">
                <a:latin typeface="+mj-ea"/>
                <a:ea typeface="+mj-ea"/>
              </a:defRPr>
            </a:lvl1pPr>
          </a:lstStyle>
          <a:p>
            <a:r>
              <a:rPr lang="en-US" altLang="zh-CN" dirty="0"/>
              <a:t>XXXX</a:t>
            </a:r>
            <a:endParaRPr lang="zh-CN" altLang="en-US" dirty="0"/>
          </a:p>
        </p:txBody>
      </p:sp>
      <p:sp>
        <p:nvSpPr>
          <p:cNvPr id="10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454026" y="1584960"/>
            <a:ext cx="23545800" cy="1234440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执行摘要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454029" y="98770"/>
            <a:ext cx="9544050" cy="487680"/>
          </a:xfrm>
        </p:spPr>
        <p:txBody>
          <a:bodyPr/>
          <a:lstStyle>
            <a:lvl1pPr marL="0" indent="0">
              <a:buNone/>
              <a:defRPr sz="21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项目名称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析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454029" y="3200400"/>
            <a:ext cx="11402694" cy="9994900"/>
          </a:xfrm>
        </p:spPr>
        <p:txBody>
          <a:bodyPr anchor="t"/>
          <a:lstStyle>
            <a:lvl1pPr algn="l">
              <a:lnSpc>
                <a:spcPct val="150000"/>
              </a:lnSpc>
              <a:defRPr sz="2800" b="0">
                <a:latin typeface="+mj-ea"/>
                <a:ea typeface="+mj-ea"/>
              </a:defRPr>
            </a:lvl1pPr>
          </a:lstStyle>
          <a:p>
            <a:r>
              <a:rPr lang="en-US" altLang="zh-CN" dirty="0"/>
              <a:t>XXXX</a:t>
            </a:r>
            <a:endParaRPr lang="zh-CN" altLang="en-US" dirty="0"/>
          </a:p>
        </p:txBody>
      </p:sp>
      <p:sp>
        <p:nvSpPr>
          <p:cNvPr id="10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454027" y="1584960"/>
            <a:ext cx="23475950" cy="1234440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本页核心内容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454029" y="65462"/>
            <a:ext cx="9544050" cy="401320"/>
          </a:xfrm>
        </p:spPr>
        <p:txBody>
          <a:bodyPr/>
          <a:lstStyle>
            <a:lvl1pPr marL="0" indent="0">
              <a:buNone/>
              <a:defRPr sz="21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项目名称</a:t>
            </a:r>
          </a:p>
        </p:txBody>
      </p:sp>
      <p:sp>
        <p:nvSpPr>
          <p:cNvPr id="7" name="内容占位符 17"/>
          <p:cNvSpPr>
            <a:spLocks noGrp="1"/>
          </p:cNvSpPr>
          <p:nvPr>
            <p:ph sz="quarter" idx="16" hasCustomPrompt="1"/>
          </p:nvPr>
        </p:nvSpPr>
        <p:spPr>
          <a:xfrm>
            <a:off x="454026" y="904240"/>
            <a:ext cx="12896848" cy="457200"/>
          </a:xfrm>
        </p:spPr>
        <p:txBody>
          <a:bodyPr/>
          <a:lstStyle>
            <a:lvl1pPr marL="0" indent="0">
              <a:buNone/>
              <a:defRPr sz="2400" baseline="0"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 err="1"/>
              <a:t>x.x</a:t>
            </a:r>
            <a:r>
              <a:rPr lang="en-US" altLang="zh-CN" dirty="0"/>
              <a:t> </a:t>
            </a:r>
            <a:r>
              <a:rPr lang="en-US" altLang="zh-CN" dirty="0" err="1"/>
              <a:t>xxxxx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2" y="3312769"/>
            <a:ext cx="21031200" cy="570547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2" y="9330237"/>
            <a:ext cx="21031200" cy="3000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3827" y="9045077"/>
            <a:ext cx="19868674" cy="159754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8096659" y="640995"/>
            <a:ext cx="5612126" cy="972766"/>
          </a:xfrm>
          <a:prstGeom prst="rect">
            <a:avLst/>
          </a:prstGeom>
          <a:noFill/>
          <a:ln w="19050">
            <a:noFill/>
          </a:ln>
          <a:effectLst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6704" y="921246"/>
            <a:ext cx="21031200" cy="10871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44204" y="2537520"/>
            <a:ext cx="11030048" cy="106571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21756" y="2537520"/>
            <a:ext cx="11030048" cy="106571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6704" y="921246"/>
            <a:ext cx="21031200" cy="10871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9065" y="3635907"/>
            <a:ext cx="24393066" cy="5756278"/>
          </a:xfrm>
          <a:prstGeom prst="rect">
            <a:avLst/>
          </a:prstGeom>
        </p:spPr>
      </p:pic>
      <p:sp>
        <p:nvSpPr>
          <p:cNvPr id="11" name="内容占位符 7"/>
          <p:cNvSpPr txBox="1"/>
          <p:nvPr userDrawn="1"/>
        </p:nvSpPr>
        <p:spPr bwMode="auto">
          <a:xfrm>
            <a:off x="1686560" y="4328160"/>
            <a:ext cx="13583920" cy="50640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82880" tIns="91440" rIns="182880" bIns="91440" numCol="1" anchor="t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1828800">
              <a:defRPr/>
            </a:pPr>
            <a:r>
              <a:rPr lang="zh-CN" altLang="en-US" sz="6400" kern="1200" dirty="0">
                <a:solidFill>
                  <a:sysClr val="window" lastClr="FFFFFF"/>
                </a:solidFill>
              </a:rPr>
              <a:t>汇报完毕</a:t>
            </a:r>
            <a:endParaRPr lang="en-US" altLang="zh-CN" sz="6400" kern="1200" dirty="0">
              <a:solidFill>
                <a:sysClr val="window" lastClr="FFFFFF"/>
              </a:solidFill>
            </a:endParaRPr>
          </a:p>
          <a:p>
            <a:pPr defTabSz="1828800">
              <a:defRPr/>
            </a:pPr>
            <a:r>
              <a:rPr lang="zh-CN" altLang="en-US" sz="6400" kern="1200" dirty="0">
                <a:solidFill>
                  <a:sysClr val="window" lastClr="FFFFFF"/>
                </a:solidFill>
              </a:rPr>
              <a:t>谢谢</a:t>
            </a:r>
            <a:endParaRPr lang="en-US" altLang="zh-CN" sz="6400" kern="1200" dirty="0">
              <a:solidFill>
                <a:sysClr val="window" lastClr="FFFFFF"/>
              </a:solidFill>
            </a:endParaRPr>
          </a:p>
          <a:p>
            <a:pPr defTabSz="1828800">
              <a:defRPr/>
            </a:pPr>
            <a:r>
              <a:rPr lang="zh-CN" altLang="en-US" sz="6400" kern="1200" dirty="0">
                <a:solidFill>
                  <a:sysClr val="window" lastClr="FFFFFF"/>
                </a:solidFill>
              </a:rPr>
              <a:t>联系方式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8096659" y="640995"/>
            <a:ext cx="5612126" cy="972766"/>
          </a:xfrm>
          <a:prstGeom prst="rect">
            <a:avLst/>
          </a:prstGeom>
          <a:noFill/>
          <a:ln w="19050">
            <a:noFill/>
          </a:ln>
          <a:effectLst/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1" y="549276"/>
            <a:ext cx="21945602" cy="22860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9201" y="3200407"/>
            <a:ext cx="21945602" cy="9051926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9200" y="12712707"/>
            <a:ext cx="5689600" cy="730250"/>
          </a:xfrm>
          <a:prstGeom prst="rect">
            <a:avLst/>
          </a:prstGeom>
        </p:spPr>
        <p:txBody>
          <a:bodyPr/>
          <a:lstStyle/>
          <a:p>
            <a:fld id="{65DAF817-E88F-9E44-A816-EBE3E14F3D29}" type="datetimeFigureOut">
              <a:rPr kumimoji="1" lang="zh-CN" altLang="en-US" smtClean="0">
                <a:solidFill>
                  <a:prstClr val="black"/>
                </a:solidFill>
              </a:rPr>
              <a:pPr/>
              <a:t>2020/10/10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31202" y="12712707"/>
            <a:ext cx="7721600" cy="730250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5202" y="12712707"/>
            <a:ext cx="5689600" cy="730250"/>
          </a:xfrm>
          <a:prstGeom prst="rect">
            <a:avLst/>
          </a:prstGeom>
        </p:spPr>
        <p:txBody>
          <a:bodyPr/>
          <a:lstStyle/>
          <a:p>
            <a:fld id="{1487482F-4124-1544-BB49-7B9F7917BAD2}" type="slidenum">
              <a:rPr kumimoji="1" lang="zh-CN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86F06-6394-594D-AC97-749ADA9FC046}" type="datetimeFigureOut">
              <a:rPr kumimoji="1" lang="zh-CN" altLang="en-US" smtClean="0">
                <a:solidFill>
                  <a:prstClr val="black"/>
                </a:solidFill>
              </a:rPr>
              <a:pPr/>
              <a:t>2020/10/10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054FA-7AFB-374C-9691-97D532469434}" type="slidenum">
              <a:rPr kumimoji="1" lang="zh-CN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FF8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asted-image-filtered.png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24384000" cy="137107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524" y="4162162"/>
            <a:ext cx="18796476" cy="3931972"/>
          </a:xfrm>
          <a:prstGeom prst="rect">
            <a:avLst/>
          </a:prstGeom>
        </p:spPr>
        <p:txBody>
          <a:bodyPr anchor="ctr"/>
          <a:lstStyle>
            <a:lvl1pPr algn="ctr">
              <a:defRPr sz="120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01286" y="8609544"/>
            <a:ext cx="18288952" cy="3311524"/>
          </a:xfrm>
        </p:spPr>
        <p:txBody>
          <a:bodyPr/>
          <a:lstStyle>
            <a:lvl1pPr marL="0" indent="0" algn="ctr">
              <a:buNone/>
              <a:defRPr sz="48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2020/10/10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620" y="12712701"/>
            <a:ext cx="8230028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2927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1467" y="2302934"/>
            <a:ext cx="22758398" cy="9922932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2020/10/10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49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86" y="3419477"/>
            <a:ext cx="21032296" cy="5705474"/>
          </a:xfrm>
          <a:prstGeom prst="rect">
            <a:avLst/>
          </a:prstGeom>
        </p:spPr>
        <p:txBody>
          <a:bodyPr anchor="b"/>
          <a:lstStyle>
            <a:lvl1pPr>
              <a:defRPr sz="120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86" y="9178927"/>
            <a:ext cx="21032296" cy="3000374"/>
          </a:xfrm>
        </p:spPr>
        <p:txBody>
          <a:bodyPr/>
          <a:lstStyle>
            <a:lvl1pPr marL="0" indent="0">
              <a:buNone/>
              <a:defRPr sz="48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2020/10/10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620" y="12712701"/>
            <a:ext cx="8230028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023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88" y="730251"/>
            <a:ext cx="21032296" cy="265112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88" y="3651250"/>
            <a:ext cx="10363740" cy="8702676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5042" y="3651250"/>
            <a:ext cx="10363740" cy="8702676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2020/10/10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620" y="12712701"/>
            <a:ext cx="8230028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730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64" y="730251"/>
            <a:ext cx="21032296" cy="265112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672" y="3556876"/>
            <a:ext cx="9747656" cy="1647824"/>
          </a:xfrm>
        </p:spPr>
        <p:txBody>
          <a:bodyPr anchor="ctr" anchorCtr="0"/>
          <a:lstStyle>
            <a:lvl1pPr marL="0" indent="0">
              <a:buNone/>
              <a:defRPr sz="56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672" y="5330758"/>
            <a:ext cx="9747656" cy="7048568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4529" y="3556876"/>
            <a:ext cx="9795662" cy="1647824"/>
          </a:xfrm>
        </p:spPr>
        <p:txBody>
          <a:bodyPr anchor="ctr" anchorCtr="0"/>
          <a:lstStyle>
            <a:lvl1pPr marL="0" indent="0">
              <a:buNone/>
              <a:defRPr sz="56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4529" y="5330758"/>
            <a:ext cx="9795662" cy="7048568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7620" y="12712701"/>
            <a:ext cx="8230028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057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88" y="730251"/>
            <a:ext cx="21032296" cy="265112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2020/10/10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620" y="12712701"/>
            <a:ext cx="8230028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908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2020/10/10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620" y="12712701"/>
            <a:ext cx="8230028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165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64" y="914400"/>
            <a:ext cx="8331132" cy="3200400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917" y="914402"/>
            <a:ext cx="12345042" cy="10807700"/>
          </a:xfrm>
        </p:spPr>
        <p:txBody>
          <a:bodyPr/>
          <a:lstStyle>
            <a:lvl1pPr marL="0" indent="0">
              <a:buNone/>
              <a:defRPr sz="64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64" y="4114800"/>
            <a:ext cx="8331132" cy="7623176"/>
          </a:xfrm>
        </p:spPr>
        <p:txBody>
          <a:bodyPr/>
          <a:lstStyle>
            <a:lvl1pPr marL="0" indent="0">
              <a:buNone/>
              <a:defRPr sz="40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2020/10/10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620" y="12712701"/>
            <a:ext cx="8230028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443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50709" y="730250"/>
            <a:ext cx="5258074" cy="11623676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89" y="730250"/>
            <a:ext cx="15469406" cy="11623676"/>
          </a:xfrm>
        </p:spPr>
        <p:txBody>
          <a:bodyPr vert="eaVert"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2020/10/10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620" y="12712701"/>
            <a:ext cx="8230028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200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88" y="730250"/>
            <a:ext cx="21032296" cy="11623676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2020/10/10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620" y="12712701"/>
            <a:ext cx="8230028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536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9" y="673100"/>
            <a:ext cx="18135602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313740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3" y="1104900"/>
            <a:ext cx="9525002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23292778" y="12936622"/>
            <a:ext cx="580288" cy="57451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75">
            <a:extLst>
              <a:ext uri="{FF2B5EF4-FFF2-40B4-BE49-F238E27FC236}">
                <a16:creationId xmlns:a16="http://schemas.microsoft.com/office/drawing/2014/main" id="{D884EC58-34DF-7643-9813-60B9E6DA04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89100" y="7026445"/>
            <a:ext cx="10185400" cy="4898858"/>
          </a:xfrm>
          <a:prstGeom prst="rect">
            <a:avLst/>
          </a:prstGeom>
        </p:spPr>
        <p:txBody>
          <a:bodyPr lIns="50400" anchor="t">
            <a:noAutofit/>
          </a:bodyPr>
          <a:lstStyle>
            <a:lvl1pPr marL="635000" indent="-635000">
              <a:spcBef>
                <a:spcPts val="600"/>
              </a:spcBef>
              <a:buClr>
                <a:schemeClr val="accent4"/>
              </a:buClr>
              <a:buSzPct val="100000"/>
              <a:buFont typeface="Wingdings" pitchFamily="2" charset="2"/>
              <a:buChar char="n"/>
              <a:defRPr sz="32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1270000" indent="-635000">
              <a:spcBef>
                <a:spcPts val="600"/>
              </a:spcBef>
              <a:buClr>
                <a:schemeClr val="accent4"/>
              </a:buClr>
              <a:buSzPct val="100000"/>
              <a:buFont typeface="系统字体"/>
              <a:buChar char="−"/>
              <a:defRPr sz="32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2pPr>
            <a:lvl3pPr marL="1905000" indent="-635000">
              <a:spcBef>
                <a:spcPts val="600"/>
              </a:spcBef>
              <a:buClr>
                <a:schemeClr val="accent4"/>
              </a:buClr>
              <a:buSzPct val="100000"/>
              <a:buFont typeface="Wingdings" pitchFamily="2" charset="2"/>
              <a:buChar char="l"/>
              <a:defRPr sz="32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3pPr>
            <a:lvl4pPr marL="2540000" indent="-635000">
              <a:spcBef>
                <a:spcPts val="600"/>
              </a:spcBef>
              <a:buClr>
                <a:schemeClr val="accent4"/>
              </a:buClr>
              <a:buSzPct val="100000"/>
              <a:buFont typeface="Wingdings" pitchFamily="2" charset="2"/>
              <a:buChar char="ü"/>
              <a:defRPr sz="32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4pPr>
            <a:lvl5pPr marL="3175000" indent="-635000">
              <a:spcBef>
                <a:spcPts val="600"/>
              </a:spcBef>
              <a:buClr>
                <a:schemeClr val="accent4"/>
              </a:buClr>
              <a:buSzPct val="100000"/>
              <a:buFont typeface="Wingdings" pitchFamily="2" charset="2"/>
              <a:buChar char="Ø"/>
              <a:defRPr sz="32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5pPr>
          </a:lstStyle>
          <a:p>
            <a:pPr lvl="0"/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52422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标题白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162562" y="1009036"/>
            <a:ext cx="3461519" cy="901682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40039" y="937513"/>
            <a:ext cx="13831674" cy="895350"/>
          </a:xfrm>
        </p:spPr>
        <p:txBody>
          <a:bodyPr>
            <a:normAutofit/>
          </a:bodyPr>
          <a:lstStyle>
            <a:lvl1pPr algn="l">
              <a:defRPr sz="58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58</a:t>
            </a:r>
            <a:r>
              <a:rPr lang="zh-CN" altLang="en-US" dirty="0"/>
              <a:t>磅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320802" y="730252"/>
            <a:ext cx="355600" cy="1739412"/>
          </a:xfrm>
          <a:prstGeom prst="rect">
            <a:avLst/>
          </a:prstGeom>
          <a:solidFill>
            <a:srgbClr val="FF7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2"/>
            <a:ext cx="21031200" cy="1739412"/>
          </a:xfrm>
        </p:spPr>
        <p:txBody>
          <a:bodyPr/>
          <a:lstStyle>
            <a:lvl1pPr>
              <a:defRPr sz="7200" b="1" spc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Xihei" panose="02010600040101010101" pitchFamily="2" charset="-122"/>
                <a:ea typeface="STXihei" panose="02010600040101010101" pitchFamily="2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735384"/>
            <a:ext cx="21031200" cy="9618542"/>
          </a:xfrm>
        </p:spPr>
        <p:txBody>
          <a:bodyPr/>
          <a:lstStyle>
            <a:lvl1pPr>
              <a:lnSpc>
                <a:spcPct val="150000"/>
              </a:lnSpc>
              <a:defRPr sz="4800">
                <a:latin typeface="STXihei" panose="02010600040101010101" pitchFamily="2" charset="-122"/>
                <a:ea typeface="STXihei" panose="02010600040101010101" pitchFamily="2" charset="-122"/>
              </a:defRPr>
            </a:lvl1pPr>
            <a:lvl2pPr marL="1079500" indent="-576580">
              <a:lnSpc>
                <a:spcPct val="100000"/>
              </a:lnSpc>
              <a:spcBef>
                <a:spcPct val="241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4000">
                <a:latin typeface="STXihei" panose="02010600040101010101" pitchFamily="2" charset="-122"/>
                <a:ea typeface="STXihei" panose="02010600040101010101" pitchFamily="2" charset="-122"/>
              </a:defRPr>
            </a:lvl2pPr>
            <a:lvl3pPr marL="1656080" indent="-576580">
              <a:lnSpc>
                <a:spcPct val="100000"/>
              </a:lnSpc>
              <a:spcBef>
                <a:spcPct val="2410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3600">
                <a:latin typeface="STXihei" panose="02010600040101010101" pitchFamily="2" charset="-122"/>
                <a:ea typeface="STXihei" panose="02010600040101010101" pitchFamily="2" charset="-122"/>
              </a:defRPr>
            </a:lvl3pPr>
            <a:lvl4pPr>
              <a:lnSpc>
                <a:spcPct val="100000"/>
              </a:lnSpc>
              <a:spcBef>
                <a:spcPct val="201000"/>
              </a:spcBef>
              <a:defRPr sz="3200">
                <a:latin typeface="STXihei" panose="02010600040101010101" pitchFamily="2" charset="-122"/>
                <a:ea typeface="STXihei" panose="02010600040101010101" pitchFamily="2" charset="-122"/>
              </a:defRPr>
            </a:lvl4pPr>
            <a:lvl5pPr>
              <a:lnSpc>
                <a:spcPct val="100000"/>
              </a:lnSpc>
              <a:spcBef>
                <a:spcPct val="201000"/>
              </a:spcBef>
              <a:defRPr sz="3200">
                <a:latin typeface="STXihei" panose="02010600040101010101" pitchFamily="2" charset="-122"/>
                <a:ea typeface="STXihei" panose="02010600040101010101" pitchFamily="2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>
            <a:lvl1pPr>
              <a:defRPr>
                <a:latin typeface="STXihei" panose="02010600040101010101" pitchFamily="2" charset="-122"/>
                <a:ea typeface="STXihei" panose="02010600040101010101" pitchFamily="2" charset="-122"/>
              </a:defRPr>
            </a:lvl1pPr>
          </a:lstStyle>
          <a:p>
            <a:pPr>
              <a:defRPr/>
            </a:pPr>
            <a:fld id="{3097A021-FE5F-4763-A645-625E06F41A3C}" type="datetime1">
              <a:rPr lang="zh-CN" altLang="en-US" smtClean="0"/>
              <a:t>2020/10/10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>
            <a:lvl1pPr>
              <a:defRPr>
                <a:latin typeface="STXihei" panose="02010600040101010101" pitchFamily="2" charset="-122"/>
                <a:ea typeface="STXihei" panose="0201060004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TXihei" panose="02010600040101010101" pitchFamily="2" charset="-122"/>
                <a:ea typeface="STXihei" panose="02010600040101010101" pitchFamily="2" charset="-122"/>
              </a:defRPr>
            </a:lvl1pPr>
          </a:lstStyle>
          <a:p>
            <a:pPr>
              <a:defRPr/>
            </a:pPr>
            <a:fld id="{1A40AFDD-C922-47A7-B39E-3DEAD7CC8E46}" type="slidenum">
              <a:rPr lang="zh-CN" altLang="en-US" smtClean="0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1" name="图片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62012" y="1035440"/>
            <a:ext cx="5961888" cy="112903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 userDrawn="1"/>
        </p:nvCxnSpPr>
        <p:spPr>
          <a:xfrm>
            <a:off x="2053113" y="1724161"/>
            <a:ext cx="223315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924769" y="748753"/>
            <a:ext cx="8470728" cy="997479"/>
          </a:xfrm>
          <a:prstGeom prst="rect">
            <a:avLst/>
          </a:prstGeom>
        </p:spPr>
        <p:txBody>
          <a:bodyPr vert="horz" lIns="108853" tIns="54426" rIns="108853" bIns="54426" rtlCol="0" anchor="ctr">
            <a:noAutofit/>
          </a:bodyPr>
          <a:lstStyle>
            <a:lvl1pPr>
              <a:defRPr lang="zh-CN" altLang="en-US" sz="5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l"/>
            <a:r>
              <a:rPr lang="zh-CN" altLang="en-US" dirty="0"/>
              <a:t>单击此处编辑母版标题样式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939319" y="646818"/>
            <a:ext cx="782914" cy="760593"/>
            <a:chOff x="1517331" y="1125257"/>
            <a:chExt cx="2204282" cy="220428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椭圆 22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59000" sy="5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0"/>
            </a:p>
          </p:txBody>
        </p:sp>
        <p:sp>
          <p:nvSpPr>
            <p:cNvPr id="24" name="椭圆 23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1382972" y="855967"/>
            <a:ext cx="581463" cy="564883"/>
            <a:chOff x="1517331" y="1125257"/>
            <a:chExt cx="2204282" cy="220428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椭圆 28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29000" sy="2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0"/>
            </a:p>
          </p:txBody>
        </p:sp>
        <p:sp>
          <p:nvSpPr>
            <p:cNvPr id="30" name="椭圆 29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>
            <a:cxnSpLocks/>
          </p:cNvCxnSpPr>
          <p:nvPr userDrawn="1"/>
        </p:nvCxnSpPr>
        <p:spPr>
          <a:xfrm>
            <a:off x="694746" y="1769174"/>
            <a:ext cx="22994508" cy="0"/>
          </a:xfrm>
          <a:prstGeom prst="line">
            <a:avLst/>
          </a:prstGeom>
          <a:noFill/>
          <a:ln w="34925" cap="flat">
            <a:solidFill>
              <a:srgbClr val="FF8A1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集团logo.png" descr="集团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656572" y="519335"/>
            <a:ext cx="3292868" cy="111477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4746" y="375987"/>
            <a:ext cx="22994509" cy="1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92563D2-B21E-4A7E-A335-D251F365FFC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434841" y="13194015"/>
            <a:ext cx="949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FE34D4E-B2B3-46F7-8BF1-2E9318947F7F}" type="slidenum">
              <a:rPr lang="en-US" altLang="zh-CN" smtClean="0">
                <a:sym typeface="Helvetica Light"/>
              </a:rPr>
              <a:pPr>
                <a:defRPr/>
              </a:pPr>
              <a:t>‹#›</a:t>
            </a:fld>
            <a:endParaRPr lang="en-US" altLang="zh-CN" dirty="0"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87552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6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57" r:id="rId4"/>
    <p:sldLayoutId id="2147483659" r:id="rId5"/>
    <p:sldLayoutId id="2147483662" r:id="rId6"/>
    <p:sldLayoutId id="2147483663" r:id="rId7"/>
    <p:sldLayoutId id="2147483664" r:id="rId8"/>
    <p:sldLayoutId id="2147483704" r:id="rId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 cstate="print"/>
          <a:stretch>
            <a:fillRect/>
          </a:stretch>
        </p:blipFill>
        <p:spPr bwMode="auto">
          <a:xfrm>
            <a:off x="20256896" y="385902"/>
            <a:ext cx="3791912" cy="657264"/>
          </a:xfrm>
          <a:prstGeom prst="rect">
            <a:avLst/>
          </a:prstGeom>
          <a:noFill/>
          <a:ln w="19050">
            <a:noFill/>
          </a:ln>
          <a:effectLst/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-43827" y="627481"/>
            <a:ext cx="19868674" cy="159754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84503" y="1143003"/>
            <a:ext cx="22712102" cy="12581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endParaRPr lang="zh-CN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4503" y="2667000"/>
            <a:ext cx="22712102" cy="8560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84502" y="11751377"/>
            <a:ext cx="5888324" cy="81873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defTabSz="1828800" hangingPunct="1">
              <a:defRPr/>
            </a:pPr>
            <a:endParaRPr lang="en-US" altLang="zh-CN" kern="1200" dirty="0">
              <a:solidFill>
                <a:prstClr val="black"/>
              </a:solidFill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876355" y="11751377"/>
            <a:ext cx="7991294" cy="81873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828800" hangingPunct="1">
              <a:defRPr/>
            </a:pPr>
            <a:endParaRPr lang="en-US" altLang="zh-CN" kern="1200" dirty="0">
              <a:solidFill>
                <a:prstClr val="black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608278" y="11751377"/>
            <a:ext cx="5888324" cy="81873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828800" hangingPunct="1">
              <a:defRPr/>
            </a:pPr>
            <a:fld id="{7FE34D4E-B2B3-46F7-8BF1-2E9318947F7F}" type="slidenum">
              <a:rPr lang="en-US" altLang="zh-CN" kern="1200" smtClean="0">
                <a:solidFill>
                  <a:prstClr val="black"/>
                </a:solidFill>
              </a:rPr>
              <a:pPr defTabSz="1828800" hangingPunct="1">
                <a:defRPr/>
              </a:pPr>
              <a:t>‹#›</a:t>
            </a:fld>
            <a:endParaRPr lang="en-US" altLang="zh-CN" kern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5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150000"/>
        </a:lnSpc>
        <a:spcBef>
          <a:spcPts val="2000"/>
        </a:spcBef>
        <a:buFont typeface="Wingdings" panose="05000000000000000000" pitchFamily="2" charset="2"/>
        <a:buChar char="ü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89" y="12712701"/>
            <a:ext cx="548668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2020/10/10</a:t>
            </a:fld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编辑母版文本样式</a:t>
            </a:r>
          </a:p>
          <a:p>
            <a:pPr lvl="1"/>
            <a:r>
              <a:rPr kumimoji="1" lang="zh-CN" altLang="en-US" dirty="0"/>
              <a:t>第二级</a:t>
            </a:r>
          </a:p>
          <a:p>
            <a:pPr lvl="2"/>
            <a:r>
              <a:rPr kumimoji="1" lang="zh-CN" altLang="en-US" dirty="0"/>
              <a:t>第三级</a:t>
            </a:r>
          </a:p>
          <a:p>
            <a:pPr lvl="3"/>
            <a:r>
              <a:rPr kumimoji="1" lang="zh-CN" altLang="en-US" dirty="0"/>
              <a:t>第四级</a:t>
            </a:r>
          </a:p>
          <a:p>
            <a:pPr lvl="4"/>
            <a:r>
              <a:rPr kumimoji="1" lang="zh-CN" altLang="en-US" dirty="0"/>
              <a:t>第五级</a:t>
            </a:r>
          </a:p>
        </p:txBody>
      </p:sp>
      <p:sp>
        <p:nvSpPr>
          <p:cNvPr id="18" name="Rectangle 6"/>
          <p:cNvSpPr/>
          <p:nvPr userDrawn="1"/>
        </p:nvSpPr>
        <p:spPr>
          <a:xfrm>
            <a:off x="19647470" y="12606320"/>
            <a:ext cx="4730184" cy="1109680"/>
          </a:xfrm>
          <a:prstGeom prst="rect">
            <a:avLst/>
          </a:prstGeom>
          <a:solidFill>
            <a:srgbClr val="FC6422"/>
          </a:solidFill>
          <a:ln w="9525" cap="flat" cmpd="sng" algn="ctr">
            <a:noFill/>
            <a:prstDash val="solid"/>
          </a:ln>
          <a:effectLst/>
        </p:spPr>
        <p:txBody>
          <a:bodyPr lIns="243834" tIns="121916" rIns="243834" bIns="121916" rtlCol="0" anchor="ctr"/>
          <a:lstStyle/>
          <a:p>
            <a:pPr marL="0" marR="0" lvl="0" indent="0" algn="ctr" defTabSz="12179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9" name="Picture 7" descr="Alibaba_group-logo_KO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9903969" y="12838391"/>
            <a:ext cx="3054418" cy="645558"/>
          </a:xfrm>
          <a:prstGeom prst="rect">
            <a:avLst/>
          </a:prstGeom>
        </p:spPr>
      </p:pic>
      <p:cxnSp>
        <p:nvCxnSpPr>
          <p:cNvPr id="20" name="Straight Connector 9"/>
          <p:cNvCxnSpPr/>
          <p:nvPr userDrawn="1"/>
        </p:nvCxnSpPr>
        <p:spPr>
          <a:xfrm>
            <a:off x="23158768" y="12889629"/>
            <a:ext cx="0" cy="723758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21" name="TextBox 11"/>
          <p:cNvSpPr txBox="1"/>
          <p:nvPr userDrawn="1"/>
        </p:nvSpPr>
        <p:spPr>
          <a:xfrm>
            <a:off x="22958387" y="12873903"/>
            <a:ext cx="1419266" cy="584767"/>
          </a:xfrm>
          <a:prstGeom prst="rect">
            <a:avLst/>
          </a:prstGeom>
          <a:noFill/>
        </p:spPr>
        <p:txBody>
          <a:bodyPr wrap="square" lIns="243834" tIns="121916" rIns="243834" bIns="121916" rtlCol="0">
            <a:spAutoFit/>
          </a:bodyPr>
          <a:lstStyle/>
          <a:p>
            <a:pPr algn="r" defTabSz="1217930"/>
            <a:fld id="{AC34B5D6-7FF6-4A48-98C2-EB5358C9AF25}" type="slidenum">
              <a:rPr lang="en-US" sz="2200" b="0" i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algn="r" defTabSz="1217930"/>
              <a:t>‹#›</a:t>
            </a:fld>
            <a:r>
              <a:rPr lang="en-US" altLang="zh-CN" sz="2200" b="0" i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/17</a:t>
            </a:r>
            <a:endParaRPr lang="en-US" sz="2200" b="0" i="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71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3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D62D-9092-0C4C-A0FF-62F432832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E2E </a:t>
            </a:r>
            <a:r>
              <a:rPr lang="en-US" dirty="0" err="1"/>
              <a:t>测试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B7BCD-927B-EF44-B808-67026CD7D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Dapr: Distributed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9717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2D45B-9CE7-9341-BF53-930C2524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E2e</a:t>
            </a:r>
            <a:r>
              <a:rPr kumimoji="1" lang="zh-CN" altLang="en-US" dirty="0"/>
              <a:t>测试主流程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BAF52E1E-23CD-4044-85A8-AA9A5F2622D1}"/>
              </a:ext>
            </a:extLst>
          </p:cNvPr>
          <p:cNvSpPr/>
          <p:nvPr/>
        </p:nvSpPr>
        <p:spPr>
          <a:xfrm>
            <a:off x="10960948" y="5806016"/>
            <a:ext cx="3129062" cy="658336"/>
          </a:xfrm>
          <a:prstGeom prst="roundRect">
            <a:avLst/>
          </a:prstGeom>
          <a:solidFill>
            <a:srgbClr val="FF6B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App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38289A-C477-3C42-9B46-1EFDBD118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956" y="3970756"/>
            <a:ext cx="3285634" cy="43288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599CFED-2CBB-6B49-AC38-4E85DE744C3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4090010" y="6135184"/>
            <a:ext cx="3787946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D6B6B9B-9D67-DF47-AE4C-D10AA019F520}"/>
              </a:ext>
            </a:extLst>
          </p:cNvPr>
          <p:cNvCxnSpPr>
            <a:cxnSpLocks/>
          </p:cNvCxnSpPr>
          <p:nvPr/>
        </p:nvCxnSpPr>
        <p:spPr>
          <a:xfrm flipH="1">
            <a:off x="14090010" y="6281132"/>
            <a:ext cx="378794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E74B298-4A97-7747-BADF-84E9CE301B9F}"/>
              </a:ext>
            </a:extLst>
          </p:cNvPr>
          <p:cNvSpPr txBox="1"/>
          <p:nvPr/>
        </p:nvSpPr>
        <p:spPr>
          <a:xfrm>
            <a:off x="11640577" y="4592822"/>
            <a:ext cx="1705596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test</a:t>
            </a:r>
            <a:r>
              <a:rPr lang="zh-CN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sym typeface="Helvetica Ligh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B43EB2B-D8BB-F04B-8AFD-6C1F3AFB53A4}"/>
              </a:ext>
            </a:extLst>
          </p:cNvPr>
          <p:cNvSpPr txBox="1"/>
          <p:nvPr/>
        </p:nvSpPr>
        <p:spPr>
          <a:xfrm>
            <a:off x="18246681" y="3320311"/>
            <a:ext cx="2713884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Dapr</a:t>
            </a:r>
            <a:r>
              <a:rPr lang="zh-CN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Runtime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sym typeface="Helvetica Light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2FFCFD1-191C-EE46-ABE9-49449C915FE9}"/>
              </a:ext>
            </a:extLst>
          </p:cNvPr>
          <p:cNvSpPr/>
          <p:nvPr/>
        </p:nvSpPr>
        <p:spPr>
          <a:xfrm>
            <a:off x="1654135" y="5806016"/>
            <a:ext cx="3129062" cy="658336"/>
          </a:xfrm>
          <a:prstGeom prst="roundRect">
            <a:avLst/>
          </a:prstGeom>
          <a:solidFill>
            <a:srgbClr val="FF6B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test</a:t>
            </a:r>
            <a:r>
              <a:rPr lang="zh-CN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case</a:t>
            </a:r>
            <a:endParaRPr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3CCC217-E2A3-A543-A3A8-172165B36949}"/>
              </a:ext>
            </a:extLst>
          </p:cNvPr>
          <p:cNvCxnSpPr>
            <a:cxnSpLocks/>
            <a:stCxn id="24" idx="3"/>
            <a:endCxn id="3" idx="1"/>
          </p:cNvCxnSpPr>
          <p:nvPr/>
        </p:nvCxnSpPr>
        <p:spPr>
          <a:xfrm>
            <a:off x="4783197" y="6135184"/>
            <a:ext cx="61777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B31406BC-66F7-B348-A8FA-11C0C99759CE}"/>
              </a:ext>
            </a:extLst>
          </p:cNvPr>
          <p:cNvCxnSpPr>
            <a:cxnSpLocks/>
          </p:cNvCxnSpPr>
          <p:nvPr/>
        </p:nvCxnSpPr>
        <p:spPr>
          <a:xfrm flipH="1" flipV="1">
            <a:off x="4783197" y="6281132"/>
            <a:ext cx="6053765" cy="154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4A1602C2-0AD7-FE4C-822D-24C815F51B4D}"/>
              </a:ext>
            </a:extLst>
          </p:cNvPr>
          <p:cNvSpPr/>
          <p:nvPr/>
        </p:nvSpPr>
        <p:spPr>
          <a:xfrm>
            <a:off x="9051011" y="2960175"/>
            <a:ext cx="12578474" cy="6017989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37A0B6F-81DF-914C-AA38-C25D3D600514}"/>
              </a:ext>
            </a:extLst>
          </p:cNvPr>
          <p:cNvSpPr/>
          <p:nvPr/>
        </p:nvSpPr>
        <p:spPr>
          <a:xfrm>
            <a:off x="1434913" y="2960174"/>
            <a:ext cx="5819650" cy="6017989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0BE08B-1776-584A-9E43-C2D7AC81D891}"/>
              </a:ext>
            </a:extLst>
          </p:cNvPr>
          <p:cNvSpPr txBox="1"/>
          <p:nvPr/>
        </p:nvSpPr>
        <p:spPr>
          <a:xfrm>
            <a:off x="15099149" y="3150800"/>
            <a:ext cx="201657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 in k8s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B0662DA-4C8B-9647-BA0D-532A76477F5A}"/>
              </a:ext>
            </a:extLst>
          </p:cNvPr>
          <p:cNvSpPr txBox="1"/>
          <p:nvPr/>
        </p:nvSpPr>
        <p:spPr>
          <a:xfrm>
            <a:off x="1743610" y="3707029"/>
            <a:ext cx="4953280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 in IDE / CI (out of k8s)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CDA7E1D-B6B0-9C4A-88D7-A8B72B4E44D5}"/>
              </a:ext>
            </a:extLst>
          </p:cNvPr>
          <p:cNvSpPr txBox="1"/>
          <p:nvPr/>
        </p:nvSpPr>
        <p:spPr>
          <a:xfrm>
            <a:off x="4914817" y="5643954"/>
            <a:ext cx="2941511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http://127.0.0.1:3000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2F84AD-BB59-2541-8EC9-1443B32458C0}"/>
              </a:ext>
            </a:extLst>
          </p:cNvPr>
          <p:cNvSpPr txBox="1"/>
          <p:nvPr/>
        </p:nvSpPr>
        <p:spPr>
          <a:xfrm>
            <a:off x="14518213" y="5574000"/>
            <a:ext cx="29415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</a:t>
            </a:r>
            <a:r>
              <a:rPr lang="en-US" altLang="zh-CN" sz="2400" dirty="0"/>
              <a:t>://127.0.0.1:3500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BD3CDC9-21A1-9344-8382-7A7832141EF3}"/>
              </a:ext>
            </a:extLst>
          </p:cNvPr>
          <p:cNvSpPr txBox="1"/>
          <p:nvPr/>
        </p:nvSpPr>
        <p:spPr>
          <a:xfrm>
            <a:off x="557300" y="9794033"/>
            <a:ext cx="9784660" cy="244169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testApp</a:t>
            </a:r>
            <a:r>
              <a:rPr lang="zh-CN" altLang="en-US" sz="4000" b="1" dirty="0"/>
              <a:t>服务器端</a:t>
            </a:r>
            <a:endParaRPr lang="en-US" altLang="zh-CN" sz="4000" b="1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/>
              <a:t>监听</a:t>
            </a:r>
            <a:r>
              <a:rPr lang="en-US" altLang="zh-CN" sz="2800" dirty="0"/>
              <a:t>3000</a:t>
            </a:r>
            <a:r>
              <a:rPr lang="zh-CN" altLang="en-US" sz="2800" dirty="0"/>
              <a:t>端点，接收来自</a:t>
            </a:r>
            <a:r>
              <a:rPr lang="en-US" altLang="zh-CN" sz="2800" dirty="0"/>
              <a:t>testcase</a:t>
            </a:r>
            <a:r>
              <a:rPr lang="zh-CN" altLang="en-US" sz="2800" dirty="0"/>
              <a:t>发出的</a:t>
            </a:r>
            <a:r>
              <a:rPr lang="en-US" altLang="zh-CN" sz="2800" dirty="0"/>
              <a:t>HTTP</a:t>
            </a:r>
            <a:r>
              <a:rPr lang="zh-CN" altLang="en-US" sz="2800" dirty="0"/>
              <a:t>请求</a:t>
            </a:r>
            <a:endParaRPr lang="en-US" altLang="zh-CN" sz="28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使用的是私有协议，定义的数据结构和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dapr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api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完全无关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/>
              <a:t>定义了一个 </a:t>
            </a:r>
            <a:r>
              <a:rPr lang="en-US" altLang="zh-CN" sz="2800" dirty="0" err="1"/>
              <a:t>loadbalancer</a:t>
            </a:r>
            <a:r>
              <a:rPr lang="zh-CN" altLang="en-US" sz="2800" dirty="0"/>
              <a:t> 的</a:t>
            </a:r>
            <a:r>
              <a:rPr lang="en-US" altLang="zh-CN" sz="2800" dirty="0"/>
              <a:t>Service</a:t>
            </a:r>
            <a:r>
              <a:rPr lang="zh-CN" altLang="en-US" sz="2800" dirty="0"/>
              <a:t>，对外暴露</a:t>
            </a:r>
            <a:r>
              <a:rPr lang="en-US" altLang="zh-CN" sz="2800" dirty="0"/>
              <a:t>3000</a:t>
            </a:r>
            <a:r>
              <a:rPr lang="zh-CN" altLang="en-US" sz="2800" dirty="0"/>
              <a:t>端口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9DF8D90-1191-D342-A872-A8E11387ED09}"/>
              </a:ext>
            </a:extLst>
          </p:cNvPr>
          <p:cNvSpPr txBox="1"/>
          <p:nvPr/>
        </p:nvSpPr>
        <p:spPr>
          <a:xfrm>
            <a:off x="4720547" y="6407048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（私有协议）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029A1B3-1C70-1A49-9B92-86FAE538D8C5}"/>
              </a:ext>
            </a:extLst>
          </p:cNvPr>
          <p:cNvSpPr txBox="1"/>
          <p:nvPr/>
        </p:nvSpPr>
        <p:spPr>
          <a:xfrm>
            <a:off x="14254413" y="6414416"/>
            <a:ext cx="3541034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（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dapr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API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80CD931-206A-DD45-89A8-8F5D6ABA26A8}"/>
              </a:ext>
            </a:extLst>
          </p:cNvPr>
          <p:cNvSpPr txBox="1"/>
          <p:nvPr/>
        </p:nvSpPr>
        <p:spPr>
          <a:xfrm>
            <a:off x="11991844" y="9880135"/>
            <a:ext cx="9784660" cy="244169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testApp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客户</a:t>
            </a:r>
            <a:r>
              <a:rPr lang="zh-CN" altLang="en-US" sz="4000" b="1" dirty="0"/>
              <a:t>端</a:t>
            </a:r>
            <a:endParaRPr lang="en-US" altLang="zh-CN" sz="4000" b="1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用收到的请求内容组装请求发送给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dapr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使用的是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dapr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标准的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API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/>
              <a:t>但不使用 </a:t>
            </a:r>
            <a:r>
              <a:rPr lang="en-US" altLang="zh-CN" sz="2800" dirty="0"/>
              <a:t>dapr</a:t>
            </a:r>
            <a:r>
              <a:rPr lang="zh-CN" altLang="en-US" sz="2800" dirty="0"/>
              <a:t> </a:t>
            </a:r>
            <a:r>
              <a:rPr lang="en-US" altLang="zh-CN" sz="2800" dirty="0"/>
              <a:t>go-</a:t>
            </a:r>
            <a:r>
              <a:rPr lang="en-US" altLang="zh-CN" sz="2800" dirty="0" err="1"/>
              <a:t>sdk</a:t>
            </a:r>
            <a:r>
              <a:rPr lang="zh-CN" altLang="en-US" sz="2800" dirty="0"/>
              <a:t>，而是通过</a:t>
            </a:r>
            <a:r>
              <a:rPr lang="en-US" altLang="zh-CN" sz="2800" dirty="0"/>
              <a:t>http</a:t>
            </a:r>
            <a:r>
              <a:rPr lang="zh-CN" altLang="en-US" sz="2800" dirty="0"/>
              <a:t>类库手工发请求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65D04AC7-E6FB-D04B-A143-B90E98E71AFC}"/>
              </a:ext>
            </a:extLst>
          </p:cNvPr>
          <p:cNvSpPr/>
          <p:nvPr/>
        </p:nvSpPr>
        <p:spPr>
          <a:xfrm>
            <a:off x="9443937" y="4592822"/>
            <a:ext cx="794007" cy="3311315"/>
          </a:xfrm>
          <a:prstGeom prst="round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899A510-7E69-B44E-94AD-812AE88AD9C1}"/>
              </a:ext>
            </a:extLst>
          </p:cNvPr>
          <p:cNvSpPr txBox="1"/>
          <p:nvPr/>
        </p:nvSpPr>
        <p:spPr>
          <a:xfrm>
            <a:off x="9541855" y="5401008"/>
            <a:ext cx="595035" cy="146835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Ingress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7772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32081-62CE-7C41-B494-5DD4BE9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存在问题（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）：对于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这种简单场景流程过于复杂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92CD3547-E5F6-9046-B45B-E912DBB9A939}"/>
              </a:ext>
            </a:extLst>
          </p:cNvPr>
          <p:cNvSpPr/>
          <p:nvPr/>
        </p:nvSpPr>
        <p:spPr>
          <a:xfrm>
            <a:off x="8233247" y="4364399"/>
            <a:ext cx="3129062" cy="658336"/>
          </a:xfrm>
          <a:prstGeom prst="roundRect">
            <a:avLst/>
          </a:prstGeom>
          <a:solidFill>
            <a:srgbClr val="FF6B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App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E75845-ACA8-3D42-A23A-4E82A219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255" y="2529139"/>
            <a:ext cx="3285634" cy="4328861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BE80AC4-0F57-7346-AB27-867022588AF1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1362309" y="4693567"/>
            <a:ext cx="3787946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581F2A3-9827-354F-9B11-442C3FFDB8E0}"/>
              </a:ext>
            </a:extLst>
          </p:cNvPr>
          <p:cNvCxnSpPr>
            <a:cxnSpLocks/>
          </p:cNvCxnSpPr>
          <p:nvPr/>
        </p:nvCxnSpPr>
        <p:spPr>
          <a:xfrm flipH="1">
            <a:off x="11362309" y="4839515"/>
            <a:ext cx="378794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8C5238ED-7A9D-8D45-86DF-41FA50D258E5}"/>
              </a:ext>
            </a:extLst>
          </p:cNvPr>
          <p:cNvSpPr/>
          <p:nvPr/>
        </p:nvSpPr>
        <p:spPr>
          <a:xfrm>
            <a:off x="305783" y="4364399"/>
            <a:ext cx="3129062" cy="658336"/>
          </a:xfrm>
          <a:prstGeom prst="roundRect">
            <a:avLst/>
          </a:prstGeom>
          <a:solidFill>
            <a:srgbClr val="FF6B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test</a:t>
            </a:r>
            <a:r>
              <a:rPr lang="zh-CN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case</a:t>
            </a:r>
            <a:endParaRPr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730B045-5EE0-FD4E-8D50-99D1DC4A28E4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3434845" y="4693567"/>
            <a:ext cx="47984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E4502276-20D5-304A-9795-B63FD677C44F}"/>
              </a:ext>
            </a:extLst>
          </p:cNvPr>
          <p:cNvCxnSpPr>
            <a:cxnSpLocks/>
          </p:cNvCxnSpPr>
          <p:nvPr/>
        </p:nvCxnSpPr>
        <p:spPr>
          <a:xfrm flipH="1" flipV="1">
            <a:off x="3372195" y="4839515"/>
            <a:ext cx="4737067" cy="154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92C30F-58BD-004B-9AB1-BFF0DB707F59}"/>
              </a:ext>
            </a:extLst>
          </p:cNvPr>
          <p:cNvSpPr txBox="1"/>
          <p:nvPr/>
        </p:nvSpPr>
        <p:spPr>
          <a:xfrm>
            <a:off x="3566465" y="4202337"/>
            <a:ext cx="2941511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http://127.0.0.1:3000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70624A-6E5A-E845-B712-D5079C33046A}"/>
              </a:ext>
            </a:extLst>
          </p:cNvPr>
          <p:cNvSpPr txBox="1"/>
          <p:nvPr/>
        </p:nvSpPr>
        <p:spPr>
          <a:xfrm>
            <a:off x="11790512" y="4132383"/>
            <a:ext cx="29415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</a:t>
            </a:r>
            <a:r>
              <a:rPr lang="en-US" altLang="zh-CN" sz="2400" dirty="0"/>
              <a:t>://127.0.0.1:3500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863671-AA69-AD45-8AC7-7D5872EAE091}"/>
              </a:ext>
            </a:extLst>
          </p:cNvPr>
          <p:cNvSpPr txBox="1"/>
          <p:nvPr/>
        </p:nvSpPr>
        <p:spPr>
          <a:xfrm>
            <a:off x="3372195" y="4965431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（私有协议）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60E37A-944B-A242-B62D-1B2E1D578B95}"/>
              </a:ext>
            </a:extLst>
          </p:cNvPr>
          <p:cNvSpPr txBox="1"/>
          <p:nvPr/>
        </p:nvSpPr>
        <p:spPr>
          <a:xfrm>
            <a:off x="11526712" y="4972799"/>
            <a:ext cx="3541034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（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dapr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API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ACF34B6-20A3-5D4A-B802-46C903B35C33}"/>
              </a:ext>
            </a:extLst>
          </p:cNvPr>
          <p:cNvSpPr/>
          <p:nvPr/>
        </p:nvSpPr>
        <p:spPr>
          <a:xfrm>
            <a:off x="6716236" y="3151205"/>
            <a:ext cx="794007" cy="3311315"/>
          </a:xfrm>
          <a:prstGeom prst="round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DD065F9-99EC-AD44-B010-6B0EFDEB647C}"/>
              </a:ext>
            </a:extLst>
          </p:cNvPr>
          <p:cNvSpPr txBox="1"/>
          <p:nvPr/>
        </p:nvSpPr>
        <p:spPr>
          <a:xfrm>
            <a:off x="6814154" y="3959391"/>
            <a:ext cx="595035" cy="146835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Ingress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圆柱体 19">
            <a:extLst>
              <a:ext uri="{FF2B5EF4-FFF2-40B4-BE49-F238E27FC236}">
                <a16:creationId xmlns:a16="http://schemas.microsoft.com/office/drawing/2014/main" id="{A7FE7F1F-7121-E84D-B36F-62A039BCC96C}"/>
              </a:ext>
            </a:extLst>
          </p:cNvPr>
          <p:cNvSpPr/>
          <p:nvPr/>
        </p:nvSpPr>
        <p:spPr>
          <a:xfrm>
            <a:off x="21449035" y="3998197"/>
            <a:ext cx="1549600" cy="946071"/>
          </a:xfrm>
          <a:prstGeom prst="can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Tair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B008614-1DA7-4A4A-AC25-CF35D3AE1ED8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8088118" y="4471232"/>
            <a:ext cx="336091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1B78BE4-1A9C-0446-9093-06D811F334A4}"/>
              </a:ext>
            </a:extLst>
          </p:cNvPr>
          <p:cNvCxnSpPr>
            <a:cxnSpLocks/>
          </p:cNvCxnSpPr>
          <p:nvPr/>
        </p:nvCxnSpPr>
        <p:spPr>
          <a:xfrm flipH="1" flipV="1">
            <a:off x="18088119" y="4660223"/>
            <a:ext cx="3360916" cy="333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7094151-940E-6945-B28D-B38D39AC9237}"/>
              </a:ext>
            </a:extLst>
          </p:cNvPr>
          <p:cNvSpPr txBox="1"/>
          <p:nvPr/>
        </p:nvSpPr>
        <p:spPr>
          <a:xfrm>
            <a:off x="1093422" y="7347708"/>
            <a:ext cx="14199400" cy="31803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调用链路太长</a:t>
            </a:r>
            <a:endParaRPr kumimoji="0" lang="en-US" altLang="zh-CN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indent="-685800" algn="l">
              <a:buFontTx/>
              <a:buChar char="-"/>
            </a:pPr>
            <a:r>
              <a:rPr lang="en-US" altLang="zh-CN" dirty="0"/>
              <a:t>Dapr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 没有被测试覆盖</a:t>
            </a:r>
            <a:endParaRPr kumimoji="0" lang="en-US" altLang="zh-CN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lvl="5" indent="0" algn="l"/>
            <a:r>
              <a:rPr lang="en-US" altLang="zh-CN" dirty="0"/>
              <a:t>		-</a:t>
            </a:r>
            <a:r>
              <a:rPr lang="zh-CN" altLang="en-US" dirty="0"/>
              <a:t> 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测试案例和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TestApp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之间采用的是私有协议</a:t>
            </a:r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		-</a:t>
            </a:r>
            <a:r>
              <a:rPr lang="zh-CN" altLang="en-US" dirty="0"/>
              <a:t> </a:t>
            </a:r>
            <a:r>
              <a:rPr lang="en-US" altLang="zh-CN" dirty="0"/>
              <a:t>TestApp</a:t>
            </a:r>
            <a:r>
              <a:rPr lang="zh-CN" altLang="en-US" dirty="0"/>
              <a:t>微使用</a:t>
            </a:r>
            <a:r>
              <a:rPr lang="en-US" altLang="zh-CN" dirty="0"/>
              <a:t>Dapr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1289850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32081-62CE-7C41-B494-5DD4BE9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存在问题（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API</a:t>
            </a:r>
            <a:r>
              <a:rPr kumimoji="1" lang="zh-CN" altLang="en-US" dirty="0"/>
              <a:t>细节丢失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92CD3547-E5F6-9046-B45B-E912DBB9A939}"/>
              </a:ext>
            </a:extLst>
          </p:cNvPr>
          <p:cNvSpPr/>
          <p:nvPr/>
        </p:nvSpPr>
        <p:spPr>
          <a:xfrm>
            <a:off x="8233247" y="4364399"/>
            <a:ext cx="3129062" cy="658336"/>
          </a:xfrm>
          <a:prstGeom prst="roundRect">
            <a:avLst/>
          </a:prstGeom>
          <a:solidFill>
            <a:srgbClr val="FF6B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App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E75845-ACA8-3D42-A23A-4E82A219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255" y="2529139"/>
            <a:ext cx="3285634" cy="4328861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BE80AC4-0F57-7346-AB27-867022588AF1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1362309" y="4693567"/>
            <a:ext cx="3787946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581F2A3-9827-354F-9B11-442C3FFDB8E0}"/>
              </a:ext>
            </a:extLst>
          </p:cNvPr>
          <p:cNvCxnSpPr>
            <a:cxnSpLocks/>
          </p:cNvCxnSpPr>
          <p:nvPr/>
        </p:nvCxnSpPr>
        <p:spPr>
          <a:xfrm flipH="1">
            <a:off x="11362309" y="4839515"/>
            <a:ext cx="378794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8C5238ED-7A9D-8D45-86DF-41FA50D258E5}"/>
              </a:ext>
            </a:extLst>
          </p:cNvPr>
          <p:cNvSpPr/>
          <p:nvPr/>
        </p:nvSpPr>
        <p:spPr>
          <a:xfrm>
            <a:off x="305783" y="4364399"/>
            <a:ext cx="3129062" cy="658336"/>
          </a:xfrm>
          <a:prstGeom prst="roundRect">
            <a:avLst/>
          </a:prstGeom>
          <a:solidFill>
            <a:srgbClr val="FF6B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test</a:t>
            </a:r>
            <a:r>
              <a:rPr lang="zh-CN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case</a:t>
            </a:r>
            <a:endParaRPr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730B045-5EE0-FD4E-8D50-99D1DC4A28E4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3434845" y="4693567"/>
            <a:ext cx="47984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E4502276-20D5-304A-9795-B63FD677C44F}"/>
              </a:ext>
            </a:extLst>
          </p:cNvPr>
          <p:cNvCxnSpPr>
            <a:cxnSpLocks/>
          </p:cNvCxnSpPr>
          <p:nvPr/>
        </p:nvCxnSpPr>
        <p:spPr>
          <a:xfrm flipH="1" flipV="1">
            <a:off x="3372195" y="4839515"/>
            <a:ext cx="4737067" cy="154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92C30F-58BD-004B-9AB1-BFF0DB707F59}"/>
              </a:ext>
            </a:extLst>
          </p:cNvPr>
          <p:cNvSpPr txBox="1"/>
          <p:nvPr/>
        </p:nvSpPr>
        <p:spPr>
          <a:xfrm>
            <a:off x="3566465" y="4202337"/>
            <a:ext cx="2941511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http://127.0.0.1:3000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70624A-6E5A-E845-B712-D5079C33046A}"/>
              </a:ext>
            </a:extLst>
          </p:cNvPr>
          <p:cNvSpPr txBox="1"/>
          <p:nvPr/>
        </p:nvSpPr>
        <p:spPr>
          <a:xfrm>
            <a:off x="11790512" y="4132383"/>
            <a:ext cx="29415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</a:t>
            </a:r>
            <a:r>
              <a:rPr lang="en-US" altLang="zh-CN" sz="2400" dirty="0"/>
              <a:t>://127.0.0.1:3500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863671-AA69-AD45-8AC7-7D5872EAE091}"/>
              </a:ext>
            </a:extLst>
          </p:cNvPr>
          <p:cNvSpPr txBox="1"/>
          <p:nvPr/>
        </p:nvSpPr>
        <p:spPr>
          <a:xfrm>
            <a:off x="3372195" y="4965431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（私有协议）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60E37A-944B-A242-B62D-1B2E1D578B95}"/>
              </a:ext>
            </a:extLst>
          </p:cNvPr>
          <p:cNvSpPr txBox="1"/>
          <p:nvPr/>
        </p:nvSpPr>
        <p:spPr>
          <a:xfrm>
            <a:off x="11526712" y="4972799"/>
            <a:ext cx="3541034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（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dapr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API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ACF34B6-20A3-5D4A-B802-46C903B35C33}"/>
              </a:ext>
            </a:extLst>
          </p:cNvPr>
          <p:cNvSpPr/>
          <p:nvPr/>
        </p:nvSpPr>
        <p:spPr>
          <a:xfrm>
            <a:off x="6716236" y="3151205"/>
            <a:ext cx="794007" cy="3311315"/>
          </a:xfrm>
          <a:prstGeom prst="round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DD065F9-99EC-AD44-B010-6B0EFDEB647C}"/>
              </a:ext>
            </a:extLst>
          </p:cNvPr>
          <p:cNvSpPr txBox="1"/>
          <p:nvPr/>
        </p:nvSpPr>
        <p:spPr>
          <a:xfrm>
            <a:off x="6814154" y="3959391"/>
            <a:ext cx="595035" cy="146835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Ingress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圆柱体 19">
            <a:extLst>
              <a:ext uri="{FF2B5EF4-FFF2-40B4-BE49-F238E27FC236}">
                <a16:creationId xmlns:a16="http://schemas.microsoft.com/office/drawing/2014/main" id="{A7FE7F1F-7121-E84D-B36F-62A039BCC96C}"/>
              </a:ext>
            </a:extLst>
          </p:cNvPr>
          <p:cNvSpPr/>
          <p:nvPr/>
        </p:nvSpPr>
        <p:spPr>
          <a:xfrm>
            <a:off x="21449035" y="3998197"/>
            <a:ext cx="1549600" cy="946071"/>
          </a:xfrm>
          <a:prstGeom prst="can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Tair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B008614-1DA7-4A4A-AC25-CF35D3AE1ED8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8088118" y="4471232"/>
            <a:ext cx="336091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1B78BE4-1A9C-0446-9093-06D811F334A4}"/>
              </a:ext>
            </a:extLst>
          </p:cNvPr>
          <p:cNvCxnSpPr>
            <a:cxnSpLocks/>
          </p:cNvCxnSpPr>
          <p:nvPr/>
        </p:nvCxnSpPr>
        <p:spPr>
          <a:xfrm flipH="1" flipV="1">
            <a:off x="18088119" y="4660223"/>
            <a:ext cx="3360916" cy="333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9DAFA7A-020E-844A-BDAD-EB6DBA96DCB2}"/>
              </a:ext>
            </a:extLst>
          </p:cNvPr>
          <p:cNvCxnSpPr>
            <a:cxnSpLocks/>
          </p:cNvCxnSpPr>
          <p:nvPr/>
        </p:nvCxnSpPr>
        <p:spPr>
          <a:xfrm flipV="1">
            <a:off x="10662833" y="5388997"/>
            <a:ext cx="0" cy="22826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77C5A0E-148D-A341-B50C-F3B59923E047}"/>
              </a:ext>
            </a:extLst>
          </p:cNvPr>
          <p:cNvSpPr txBox="1"/>
          <p:nvPr/>
        </p:nvSpPr>
        <p:spPr>
          <a:xfrm>
            <a:off x="7111671" y="7979616"/>
            <a:ext cx="12511438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TestApp</a:t>
            </a:r>
            <a:r>
              <a:rPr lang="zh-CN" altLang="en-US" sz="3200" dirty="0"/>
              <a:t>在实现时抹掉了各种协议细节：</a:t>
            </a:r>
            <a:endParaRPr lang="en-US" altLang="zh-CN" sz="320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/>
              <a:t>如：</a:t>
            </a:r>
            <a:endParaRPr lang="en-US" altLang="zh-CN" sz="32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找不到和发生错误都统一返回空，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不传递任何错误信息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(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准备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不返回任何</a:t>
            </a:r>
            <a:r>
              <a:rPr lang="en-US" altLang="zh-CN" sz="3200" dirty="0"/>
              <a:t>HTTP</a:t>
            </a:r>
            <a:r>
              <a:rPr lang="zh-CN" altLang="en-US" sz="3200" dirty="0"/>
              <a:t>状态码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6074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2D45B-9CE7-9341-BF53-930C2524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建议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采用的</a:t>
            </a:r>
            <a:r>
              <a:rPr kumimoji="1" lang="en-US" altLang="zh-CN" dirty="0"/>
              <a:t>e2e</a:t>
            </a:r>
            <a:r>
              <a:rPr kumimoji="1" lang="zh-CN" altLang="en-US" dirty="0"/>
              <a:t>测试方式：使用 </a:t>
            </a:r>
            <a:r>
              <a:rPr kumimoji="1" lang="en-US" altLang="zh-CN" dirty="0"/>
              <a:t>go-</a:t>
            </a:r>
            <a:r>
              <a:rPr kumimoji="1" lang="en-US" altLang="zh-CN" dirty="0" err="1"/>
              <a:t>sdk</a:t>
            </a:r>
            <a:r>
              <a:rPr kumimoji="1" lang="zh-CN" altLang="en-US" dirty="0"/>
              <a:t> 直连</a:t>
            </a:r>
            <a:r>
              <a:rPr kumimoji="1" lang="en-US" altLang="zh-CN" dirty="0"/>
              <a:t>dapr</a:t>
            </a:r>
            <a:endParaRPr kumimoji="1"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BAF52E1E-23CD-4044-85A8-AA9A5F2622D1}"/>
              </a:ext>
            </a:extLst>
          </p:cNvPr>
          <p:cNvSpPr/>
          <p:nvPr/>
        </p:nvSpPr>
        <p:spPr>
          <a:xfrm>
            <a:off x="10960948" y="5806016"/>
            <a:ext cx="3129062" cy="658336"/>
          </a:xfrm>
          <a:prstGeom prst="roundRect">
            <a:avLst/>
          </a:prstGeom>
          <a:solidFill>
            <a:srgbClr val="FF6B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App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38289A-C477-3C42-9B46-1EFDBD118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956" y="3970756"/>
            <a:ext cx="3285634" cy="43288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599CFED-2CBB-6B49-AC38-4E85DE744C3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4090010" y="6135184"/>
            <a:ext cx="3787946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D6B6B9B-9D67-DF47-AE4C-D10AA019F520}"/>
              </a:ext>
            </a:extLst>
          </p:cNvPr>
          <p:cNvCxnSpPr>
            <a:cxnSpLocks/>
          </p:cNvCxnSpPr>
          <p:nvPr/>
        </p:nvCxnSpPr>
        <p:spPr>
          <a:xfrm flipH="1">
            <a:off x="14090010" y="6281132"/>
            <a:ext cx="378794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E74B298-4A97-7747-BADF-84E9CE301B9F}"/>
              </a:ext>
            </a:extLst>
          </p:cNvPr>
          <p:cNvSpPr txBox="1"/>
          <p:nvPr/>
        </p:nvSpPr>
        <p:spPr>
          <a:xfrm>
            <a:off x="11640577" y="4592822"/>
            <a:ext cx="1705596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test</a:t>
            </a:r>
            <a:r>
              <a:rPr lang="zh-CN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sym typeface="Helvetica Ligh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B43EB2B-D8BB-F04B-8AFD-6C1F3AFB53A4}"/>
              </a:ext>
            </a:extLst>
          </p:cNvPr>
          <p:cNvSpPr txBox="1"/>
          <p:nvPr/>
        </p:nvSpPr>
        <p:spPr>
          <a:xfrm>
            <a:off x="18246681" y="3320311"/>
            <a:ext cx="2713884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Dapr</a:t>
            </a:r>
            <a:r>
              <a:rPr lang="zh-CN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Runtime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sym typeface="Helvetica Light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2FFCFD1-191C-EE46-ABE9-49449C915FE9}"/>
              </a:ext>
            </a:extLst>
          </p:cNvPr>
          <p:cNvSpPr/>
          <p:nvPr/>
        </p:nvSpPr>
        <p:spPr>
          <a:xfrm>
            <a:off x="1654135" y="7394970"/>
            <a:ext cx="3129062" cy="658336"/>
          </a:xfrm>
          <a:prstGeom prst="roundRect">
            <a:avLst/>
          </a:prstGeom>
          <a:solidFill>
            <a:srgbClr val="FF6B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test</a:t>
            </a:r>
            <a:r>
              <a:rPr lang="zh-CN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case</a:t>
            </a:r>
            <a:endParaRPr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3CCC217-E2A3-A543-A3A8-172165B3694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783197" y="7704832"/>
            <a:ext cx="13094759" cy="19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B31406BC-66F7-B348-A8FA-11C0C99759CE}"/>
              </a:ext>
            </a:extLst>
          </p:cNvPr>
          <p:cNvCxnSpPr>
            <a:cxnSpLocks/>
          </p:cNvCxnSpPr>
          <p:nvPr/>
        </p:nvCxnSpPr>
        <p:spPr>
          <a:xfrm flipH="1">
            <a:off x="4783198" y="7870086"/>
            <a:ext cx="1301224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4A1602C2-0AD7-FE4C-822D-24C815F51B4D}"/>
              </a:ext>
            </a:extLst>
          </p:cNvPr>
          <p:cNvSpPr/>
          <p:nvPr/>
        </p:nvSpPr>
        <p:spPr>
          <a:xfrm>
            <a:off x="9051011" y="2960175"/>
            <a:ext cx="12578474" cy="6017989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37A0B6F-81DF-914C-AA38-C25D3D600514}"/>
              </a:ext>
            </a:extLst>
          </p:cNvPr>
          <p:cNvSpPr/>
          <p:nvPr/>
        </p:nvSpPr>
        <p:spPr>
          <a:xfrm>
            <a:off x="1434913" y="2960174"/>
            <a:ext cx="5819650" cy="6017989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0BE08B-1776-584A-9E43-C2D7AC81D891}"/>
              </a:ext>
            </a:extLst>
          </p:cNvPr>
          <p:cNvSpPr txBox="1"/>
          <p:nvPr/>
        </p:nvSpPr>
        <p:spPr>
          <a:xfrm>
            <a:off x="15099149" y="3150800"/>
            <a:ext cx="201657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 in k8s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B0662DA-4C8B-9647-BA0D-532A76477F5A}"/>
              </a:ext>
            </a:extLst>
          </p:cNvPr>
          <p:cNvSpPr txBox="1"/>
          <p:nvPr/>
        </p:nvSpPr>
        <p:spPr>
          <a:xfrm>
            <a:off x="1743610" y="3707029"/>
            <a:ext cx="4953280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 in IDE / CI (out of k8s)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CDA7E1D-B6B0-9C4A-88D7-A8B72B4E44D5}"/>
              </a:ext>
            </a:extLst>
          </p:cNvPr>
          <p:cNvSpPr txBox="1"/>
          <p:nvPr/>
        </p:nvSpPr>
        <p:spPr>
          <a:xfrm>
            <a:off x="4829056" y="7232908"/>
            <a:ext cx="3113033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http://127.0.0.1:50001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2F84AD-BB59-2541-8EC9-1443B32458C0}"/>
              </a:ext>
            </a:extLst>
          </p:cNvPr>
          <p:cNvSpPr txBox="1"/>
          <p:nvPr/>
        </p:nvSpPr>
        <p:spPr>
          <a:xfrm>
            <a:off x="14518213" y="5574000"/>
            <a:ext cx="29415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</a:t>
            </a:r>
            <a:r>
              <a:rPr lang="en-US" altLang="zh-CN" sz="2400" dirty="0"/>
              <a:t>://127.0.0.1:3500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BD3CDC9-21A1-9344-8382-7A7832141EF3}"/>
              </a:ext>
            </a:extLst>
          </p:cNvPr>
          <p:cNvSpPr txBox="1"/>
          <p:nvPr/>
        </p:nvSpPr>
        <p:spPr>
          <a:xfrm>
            <a:off x="8891831" y="9496256"/>
            <a:ext cx="9784660" cy="287258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testApp</a:t>
            </a:r>
            <a:endParaRPr lang="en-US" altLang="zh-CN" sz="4000" b="1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只充当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ingress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/>
              <a:t>暴露</a:t>
            </a:r>
            <a:r>
              <a:rPr lang="en-US" altLang="zh-CN" sz="2800" dirty="0"/>
              <a:t>3500</a:t>
            </a:r>
            <a:r>
              <a:rPr lang="zh-CN" altLang="en-US" sz="2800" dirty="0"/>
              <a:t>端口（</a:t>
            </a:r>
            <a:r>
              <a:rPr lang="en-US" altLang="zh-CN" sz="2800" dirty="0"/>
              <a:t>dapr</a:t>
            </a:r>
            <a:r>
              <a:rPr lang="zh-CN" altLang="en-US" sz="2800" dirty="0"/>
              <a:t> </a:t>
            </a:r>
            <a:r>
              <a:rPr lang="en-US" altLang="zh-CN" sz="2800" dirty="0"/>
              <a:t>http</a:t>
            </a:r>
            <a:r>
              <a:rPr lang="zh-CN" altLang="en-US" sz="2800" dirty="0"/>
              <a:t>）和</a:t>
            </a:r>
            <a:r>
              <a:rPr lang="en-US" altLang="zh-CN" sz="2800" dirty="0"/>
              <a:t>50001</a:t>
            </a:r>
            <a:r>
              <a:rPr lang="zh-CN" altLang="en-US" sz="2800" dirty="0"/>
              <a:t>端口（</a:t>
            </a:r>
            <a:r>
              <a:rPr lang="en-US" altLang="zh-CN" sz="2800" dirty="0"/>
              <a:t>dapr</a:t>
            </a:r>
            <a:r>
              <a:rPr lang="zh-CN" altLang="en-US" sz="2800" dirty="0"/>
              <a:t> </a:t>
            </a:r>
            <a:r>
              <a:rPr lang="en-US" altLang="zh-CN" sz="2800" dirty="0"/>
              <a:t>gRPC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继续保留原有的自动部署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app/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开启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ingress/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注入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sidecar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等流程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029A1B3-1C70-1A49-9B92-86FAE538D8C5}"/>
              </a:ext>
            </a:extLst>
          </p:cNvPr>
          <p:cNvSpPr txBox="1"/>
          <p:nvPr/>
        </p:nvSpPr>
        <p:spPr>
          <a:xfrm>
            <a:off x="14254413" y="6414416"/>
            <a:ext cx="3541034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HTTP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（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dapr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API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65D04AC7-E6FB-D04B-A143-B90E98E71AFC}"/>
              </a:ext>
            </a:extLst>
          </p:cNvPr>
          <p:cNvSpPr/>
          <p:nvPr/>
        </p:nvSpPr>
        <p:spPr>
          <a:xfrm>
            <a:off x="9443937" y="4592822"/>
            <a:ext cx="794007" cy="4006777"/>
          </a:xfrm>
          <a:prstGeom prst="round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899A510-7E69-B44E-94AD-812AE88AD9C1}"/>
              </a:ext>
            </a:extLst>
          </p:cNvPr>
          <p:cNvSpPr txBox="1"/>
          <p:nvPr/>
        </p:nvSpPr>
        <p:spPr>
          <a:xfrm>
            <a:off x="9541855" y="5401008"/>
            <a:ext cx="595035" cy="146835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Ingress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B37F88-2120-AD45-9834-B56F066E282B}"/>
              </a:ext>
            </a:extLst>
          </p:cNvPr>
          <p:cNvSpPr txBox="1"/>
          <p:nvPr/>
        </p:nvSpPr>
        <p:spPr>
          <a:xfrm>
            <a:off x="4866398" y="8004571"/>
            <a:ext cx="3723776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gRPC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（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dapr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API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EAA3C2-7800-7543-84AE-CAD2876CF49A}"/>
              </a:ext>
            </a:extLst>
          </p:cNvPr>
          <p:cNvSpPr/>
          <p:nvPr/>
        </p:nvSpPr>
        <p:spPr>
          <a:xfrm>
            <a:off x="4242216" y="7585023"/>
            <a:ext cx="434715" cy="2850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221E0-1A18-2D4D-B4EE-F96C984B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另一个大问题： </a:t>
            </a:r>
            <a:r>
              <a:rPr kumimoji="1" lang="en-US" altLang="zh-CN" dirty="0"/>
              <a:t>go-</a:t>
            </a:r>
            <a:r>
              <a:rPr kumimoji="1" lang="en-US" altLang="zh-CN" dirty="0" err="1"/>
              <a:t>sdk</a:t>
            </a:r>
            <a:r>
              <a:rPr kumimoji="1" lang="zh-CN" altLang="en-US" dirty="0"/>
              <a:t> 封装时参数不全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444A5-A122-CA41-B3A9-AB913A1D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627" y="8157329"/>
            <a:ext cx="1722846" cy="226987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7D0BAF86-2841-F04F-864A-54D113BD5A9B}"/>
              </a:ext>
            </a:extLst>
          </p:cNvPr>
          <p:cNvSpPr/>
          <p:nvPr/>
        </p:nvSpPr>
        <p:spPr>
          <a:xfrm>
            <a:off x="15083520" y="2630822"/>
            <a:ext cx="3129062" cy="658336"/>
          </a:xfrm>
          <a:prstGeom prst="roundRect">
            <a:avLst/>
          </a:prstGeom>
          <a:solidFill>
            <a:srgbClr val="FF6B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User</a:t>
            </a:r>
            <a:r>
              <a:rPr lang="zh-CN" altLang="en-US" sz="32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code</a:t>
            </a:r>
            <a:endParaRPr lang="zh-CN" altLang="en-US" sz="32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6BB7A1F8-A3BA-FC49-AAE7-158D84741E8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16648051" y="3289158"/>
            <a:ext cx="0" cy="1800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36BBA73-DA34-6242-A1A9-E4087A9F57EE}"/>
              </a:ext>
            </a:extLst>
          </p:cNvPr>
          <p:cNvSpPr txBox="1"/>
          <p:nvPr/>
        </p:nvSpPr>
        <p:spPr>
          <a:xfrm>
            <a:off x="14867609" y="7167740"/>
            <a:ext cx="1349729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Dapr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API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B86BE2-EC8A-D64A-AE3F-87A476E7E4B6}"/>
              </a:ext>
            </a:extLst>
          </p:cNvPr>
          <p:cNvSpPr/>
          <p:nvPr/>
        </p:nvSpPr>
        <p:spPr>
          <a:xfrm>
            <a:off x="15786628" y="5090049"/>
            <a:ext cx="1722845" cy="108810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SDK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3C86324-87FC-0348-B3C8-11099D23D38B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flipH="1">
            <a:off x="16648050" y="6178151"/>
            <a:ext cx="1" cy="1979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36688D9E-DF1B-6B43-920F-E77A30AE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583" y="7664210"/>
            <a:ext cx="8089603" cy="474861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C5516E-3A5C-1E47-A58D-905A7A68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9" y="4567557"/>
            <a:ext cx="13160357" cy="180089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77D05C5-7919-6848-B1F1-A32232E12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384" y="2387458"/>
            <a:ext cx="7874000" cy="9017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838FDD3B-4978-6743-AD74-786FBB7AB79D}"/>
              </a:ext>
            </a:extLst>
          </p:cNvPr>
          <p:cNvSpPr txBox="1"/>
          <p:nvPr/>
        </p:nvSpPr>
        <p:spPr>
          <a:xfrm>
            <a:off x="1325749" y="12560312"/>
            <a:ext cx="18259807" cy="77970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Go-</a:t>
            </a:r>
            <a:r>
              <a:rPr kumimoji="0" lang="en-US" altLang="zh-CN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sdk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中没有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Request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级别的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metadata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——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tair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-mc</a:t>
            </a:r>
            <a:r>
              <a:rPr lang="zh-CN" altLang="en-US" sz="4400" dirty="0"/>
              <a:t>根本不能给客户使用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909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343D6-436E-BB41-98C6-57DE74C4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Dapr</a:t>
            </a:r>
            <a:r>
              <a:rPr kumimoji="1" lang="zh-CN" altLang="en-US" dirty="0"/>
              <a:t> </a:t>
            </a:r>
            <a:r>
              <a:rPr kumimoji="1" lang="en-US" altLang="zh-CN" dirty="0"/>
              <a:t>e2e</a:t>
            </a:r>
            <a:r>
              <a:rPr kumimoji="1" lang="zh-CN" altLang="en-US" dirty="0"/>
              <a:t>项目依赖关系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78DFA14C-81A4-4A40-A6DF-90E80101EB93}"/>
              </a:ext>
            </a:extLst>
          </p:cNvPr>
          <p:cNvSpPr/>
          <p:nvPr/>
        </p:nvSpPr>
        <p:spPr>
          <a:xfrm>
            <a:off x="4229521" y="4774681"/>
            <a:ext cx="4361028" cy="1626122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Dapr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A6CAF33-C3A6-914E-98E4-6AEE514FFC66}"/>
              </a:ext>
            </a:extLst>
          </p:cNvPr>
          <p:cNvSpPr/>
          <p:nvPr/>
        </p:nvSpPr>
        <p:spPr>
          <a:xfrm>
            <a:off x="4229520" y="7743136"/>
            <a:ext cx="4361028" cy="1151906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" altLang="zh-CN" sz="3200" dirty="0">
                <a:solidFill>
                  <a:schemeClr val="bg1"/>
                </a:solidFill>
              </a:rPr>
              <a:t>components-</a:t>
            </a:r>
            <a:r>
              <a:rPr lang="en" altLang="zh-CN" sz="3200" dirty="0" err="1">
                <a:solidFill>
                  <a:schemeClr val="bg1"/>
                </a:solidFill>
              </a:rPr>
              <a:t>contrib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左右箭头 4">
            <a:extLst>
              <a:ext uri="{FF2B5EF4-FFF2-40B4-BE49-F238E27FC236}">
                <a16:creationId xmlns:a16="http://schemas.microsoft.com/office/drawing/2014/main" id="{B5494A40-88E7-094B-9D4F-512B7960FAD9}"/>
              </a:ext>
            </a:extLst>
          </p:cNvPr>
          <p:cNvSpPr/>
          <p:nvPr/>
        </p:nvSpPr>
        <p:spPr>
          <a:xfrm rot="5400000">
            <a:off x="5780972" y="6662896"/>
            <a:ext cx="1258122" cy="818147"/>
          </a:xfrm>
          <a:prstGeom prst="left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96657AC-A2C6-334A-A61E-100408F7DF4F}"/>
              </a:ext>
            </a:extLst>
          </p:cNvPr>
          <p:cNvSpPr/>
          <p:nvPr/>
        </p:nvSpPr>
        <p:spPr>
          <a:xfrm>
            <a:off x="4773740" y="5486396"/>
            <a:ext cx="3272589" cy="658336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>
                <a:solidFill>
                  <a:srgbClr val="FFFFFF"/>
                </a:solidFill>
              </a:rPr>
              <a:t>e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C2B0707-3D08-1B4F-BB76-198DFBE23842}"/>
              </a:ext>
            </a:extLst>
          </p:cNvPr>
          <p:cNvSpPr/>
          <p:nvPr/>
        </p:nvSpPr>
        <p:spPr>
          <a:xfrm>
            <a:off x="4229522" y="9701760"/>
            <a:ext cx="4361028" cy="1071230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kumimoji="0" lang="en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go-</a:t>
            </a:r>
            <a:r>
              <a:rPr kumimoji="0" lang="en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sdk</a:t>
            </a:r>
            <a:endParaRPr kumimoji="0" lang="en" altLang="zh-CN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2CED0F-4DF9-EE45-8E26-F828437C4874}"/>
              </a:ext>
            </a:extLst>
          </p:cNvPr>
          <p:cNvSpPr txBox="1"/>
          <p:nvPr/>
        </p:nvSpPr>
        <p:spPr>
          <a:xfrm>
            <a:off x="6969111" y="6668518"/>
            <a:ext cx="2154436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dirty="0"/>
              <a:t>相互依赖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4350429-F21A-1442-8534-D6C6430B46D0}"/>
              </a:ext>
            </a:extLst>
          </p:cNvPr>
          <p:cNvSpPr/>
          <p:nvPr/>
        </p:nvSpPr>
        <p:spPr>
          <a:xfrm>
            <a:off x="11164162" y="9873611"/>
            <a:ext cx="3771039" cy="658336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grpc-go v1.32.0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985983A3-31AE-204F-B7A2-83204454B3C9}"/>
              </a:ext>
            </a:extLst>
          </p:cNvPr>
          <p:cNvSpPr/>
          <p:nvPr/>
        </p:nvSpPr>
        <p:spPr>
          <a:xfrm>
            <a:off x="9721517" y="9873611"/>
            <a:ext cx="601579" cy="65833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1BDA297-F379-D64E-B8A4-E2FFE0441798}"/>
              </a:ext>
            </a:extLst>
          </p:cNvPr>
          <p:cNvSpPr/>
          <p:nvPr/>
        </p:nvSpPr>
        <p:spPr>
          <a:xfrm>
            <a:off x="11164162" y="7884392"/>
            <a:ext cx="3771039" cy="658336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/>
              <a:t>grpc-go v1.26.0</a:t>
            </a:r>
            <a:endParaRPr lang="zh-CN" altLang="en-US" sz="3200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F32EDDD3-1130-1D43-946D-4CBD9E9AD378}"/>
              </a:ext>
            </a:extLst>
          </p:cNvPr>
          <p:cNvSpPr/>
          <p:nvPr/>
        </p:nvSpPr>
        <p:spPr>
          <a:xfrm>
            <a:off x="9721517" y="7884392"/>
            <a:ext cx="601579" cy="65833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DF2B0C4-1AFB-2443-84EC-428CC0252AE3}"/>
              </a:ext>
            </a:extLst>
          </p:cNvPr>
          <p:cNvSpPr/>
          <p:nvPr/>
        </p:nvSpPr>
        <p:spPr>
          <a:xfrm>
            <a:off x="11164162" y="5328131"/>
            <a:ext cx="3771039" cy="658336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/>
              <a:t>grpc-go v1.26.0</a:t>
            </a:r>
            <a:endParaRPr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46735BC9-99CD-5B44-A4C8-41B15687895D}"/>
              </a:ext>
            </a:extLst>
          </p:cNvPr>
          <p:cNvSpPr/>
          <p:nvPr/>
        </p:nvSpPr>
        <p:spPr>
          <a:xfrm>
            <a:off x="9721517" y="5328131"/>
            <a:ext cx="601579" cy="65833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0690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343D6-436E-BB41-98C6-57DE74C4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Dapr</a:t>
            </a:r>
            <a:r>
              <a:rPr kumimoji="1" lang="zh-CN" altLang="en-US" dirty="0"/>
              <a:t> </a:t>
            </a:r>
            <a:r>
              <a:rPr kumimoji="1" lang="en-US" altLang="zh-CN" dirty="0"/>
              <a:t>e2e</a:t>
            </a:r>
            <a:r>
              <a:rPr kumimoji="1" lang="zh-CN" altLang="en-US" dirty="0"/>
              <a:t>项目依赖关系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78DFA14C-81A4-4A40-A6DF-90E80101EB93}"/>
              </a:ext>
            </a:extLst>
          </p:cNvPr>
          <p:cNvSpPr/>
          <p:nvPr/>
        </p:nvSpPr>
        <p:spPr>
          <a:xfrm>
            <a:off x="13058408" y="3667775"/>
            <a:ext cx="4361028" cy="1626122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Dapr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A6CAF33-C3A6-914E-98E4-6AEE514FFC66}"/>
              </a:ext>
            </a:extLst>
          </p:cNvPr>
          <p:cNvSpPr/>
          <p:nvPr/>
        </p:nvSpPr>
        <p:spPr>
          <a:xfrm>
            <a:off x="13058407" y="6636230"/>
            <a:ext cx="4361028" cy="1151906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" altLang="zh-CN" sz="3200" dirty="0">
                <a:solidFill>
                  <a:schemeClr val="bg1"/>
                </a:solidFill>
              </a:rPr>
              <a:t>components-</a:t>
            </a:r>
            <a:r>
              <a:rPr lang="en" altLang="zh-CN" sz="3200" dirty="0" err="1">
                <a:solidFill>
                  <a:schemeClr val="bg1"/>
                </a:solidFill>
              </a:rPr>
              <a:t>contrib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左右箭头 4">
            <a:extLst>
              <a:ext uri="{FF2B5EF4-FFF2-40B4-BE49-F238E27FC236}">
                <a16:creationId xmlns:a16="http://schemas.microsoft.com/office/drawing/2014/main" id="{B5494A40-88E7-094B-9D4F-512B7960FAD9}"/>
              </a:ext>
            </a:extLst>
          </p:cNvPr>
          <p:cNvSpPr/>
          <p:nvPr/>
        </p:nvSpPr>
        <p:spPr>
          <a:xfrm rot="5400000">
            <a:off x="14609859" y="5555990"/>
            <a:ext cx="1258122" cy="818147"/>
          </a:xfrm>
          <a:prstGeom prst="left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96657AC-A2C6-334A-A61E-100408F7DF4F}"/>
              </a:ext>
            </a:extLst>
          </p:cNvPr>
          <p:cNvSpPr/>
          <p:nvPr/>
        </p:nvSpPr>
        <p:spPr>
          <a:xfrm>
            <a:off x="13602627" y="4379490"/>
            <a:ext cx="3272589" cy="658336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>
                <a:solidFill>
                  <a:srgbClr val="FFFFFF"/>
                </a:solidFill>
              </a:rPr>
              <a:t>e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C2B0707-3D08-1B4F-BB76-198DFBE23842}"/>
              </a:ext>
            </a:extLst>
          </p:cNvPr>
          <p:cNvSpPr/>
          <p:nvPr/>
        </p:nvSpPr>
        <p:spPr>
          <a:xfrm>
            <a:off x="13058409" y="8594854"/>
            <a:ext cx="4361028" cy="1071230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kumimoji="0" lang="en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go-</a:t>
            </a:r>
            <a:r>
              <a:rPr kumimoji="0" lang="en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sdk</a:t>
            </a:r>
            <a:endParaRPr kumimoji="0" lang="en" altLang="zh-CN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2CED0F-4DF9-EE45-8E26-F828437C4874}"/>
              </a:ext>
            </a:extLst>
          </p:cNvPr>
          <p:cNvSpPr txBox="1"/>
          <p:nvPr/>
        </p:nvSpPr>
        <p:spPr>
          <a:xfrm>
            <a:off x="15797998" y="5561612"/>
            <a:ext cx="2154436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dirty="0"/>
              <a:t>相互依赖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4350429-F21A-1442-8534-D6C6430B46D0}"/>
              </a:ext>
            </a:extLst>
          </p:cNvPr>
          <p:cNvSpPr/>
          <p:nvPr/>
        </p:nvSpPr>
        <p:spPr>
          <a:xfrm>
            <a:off x="19622935" y="8766705"/>
            <a:ext cx="3541865" cy="658336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grpc-go v1.32.0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985983A3-31AE-204F-B7A2-83204454B3C9}"/>
              </a:ext>
            </a:extLst>
          </p:cNvPr>
          <p:cNvSpPr/>
          <p:nvPr/>
        </p:nvSpPr>
        <p:spPr>
          <a:xfrm>
            <a:off x="18550404" y="8766705"/>
            <a:ext cx="601579" cy="65833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1BDA297-F379-D64E-B8A4-E2FFE0441798}"/>
              </a:ext>
            </a:extLst>
          </p:cNvPr>
          <p:cNvSpPr/>
          <p:nvPr/>
        </p:nvSpPr>
        <p:spPr>
          <a:xfrm>
            <a:off x="19622935" y="6777486"/>
            <a:ext cx="3541865" cy="658336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/>
              <a:t>grpc-go v1.26.0</a:t>
            </a:r>
            <a:endParaRPr lang="zh-CN" altLang="en-US" sz="3200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F32EDDD3-1130-1D43-946D-4CBD9E9AD378}"/>
              </a:ext>
            </a:extLst>
          </p:cNvPr>
          <p:cNvSpPr/>
          <p:nvPr/>
        </p:nvSpPr>
        <p:spPr>
          <a:xfrm>
            <a:off x="18550404" y="6777486"/>
            <a:ext cx="601579" cy="65833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DF2B0C4-1AFB-2443-84EC-428CC0252AE3}"/>
              </a:ext>
            </a:extLst>
          </p:cNvPr>
          <p:cNvSpPr/>
          <p:nvPr/>
        </p:nvSpPr>
        <p:spPr>
          <a:xfrm>
            <a:off x="19622935" y="4221225"/>
            <a:ext cx="3541865" cy="658336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/>
              <a:t>grpc-go v1.26.0</a:t>
            </a:r>
            <a:endParaRPr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46735BC9-99CD-5B44-A4C8-41B15687895D}"/>
              </a:ext>
            </a:extLst>
          </p:cNvPr>
          <p:cNvSpPr/>
          <p:nvPr/>
        </p:nvSpPr>
        <p:spPr>
          <a:xfrm>
            <a:off x="18550404" y="4221225"/>
            <a:ext cx="601579" cy="65833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6402285F-7E15-834F-ABFE-D528EEBBDFD8}"/>
              </a:ext>
            </a:extLst>
          </p:cNvPr>
          <p:cNvSpPr/>
          <p:nvPr/>
        </p:nvSpPr>
        <p:spPr>
          <a:xfrm>
            <a:off x="6826049" y="6636230"/>
            <a:ext cx="4361028" cy="1151906"/>
          </a:xfrm>
          <a:prstGeom prst="roundRect">
            <a:avLst/>
          </a:prstGeom>
          <a:solidFill>
            <a:srgbClr val="7030A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" altLang="zh-CN" sz="3200" dirty="0">
                <a:solidFill>
                  <a:schemeClr val="bg1"/>
                </a:solidFill>
              </a:rPr>
              <a:t>Gitlab/</a:t>
            </a:r>
            <a:br>
              <a:rPr lang="en" altLang="zh-CN" sz="3200" dirty="0">
                <a:solidFill>
                  <a:schemeClr val="bg1"/>
                </a:solidFill>
              </a:rPr>
            </a:br>
            <a:r>
              <a:rPr lang="en" altLang="zh-CN" sz="3200" dirty="0">
                <a:solidFill>
                  <a:schemeClr val="bg1"/>
                </a:solidFill>
              </a:rPr>
              <a:t>components-</a:t>
            </a:r>
            <a:r>
              <a:rPr lang="en" altLang="zh-CN" sz="3200" dirty="0" err="1">
                <a:solidFill>
                  <a:schemeClr val="bg1"/>
                </a:solidFill>
              </a:rPr>
              <a:t>contrib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CD97F0F-47B1-E545-8635-B292366A33E7}"/>
              </a:ext>
            </a:extLst>
          </p:cNvPr>
          <p:cNvSpPr/>
          <p:nvPr/>
        </p:nvSpPr>
        <p:spPr>
          <a:xfrm>
            <a:off x="6826049" y="3667775"/>
            <a:ext cx="4361028" cy="1643469"/>
          </a:xfrm>
          <a:prstGeom prst="roundRect">
            <a:avLst/>
          </a:prstGeom>
          <a:solidFill>
            <a:srgbClr val="7030A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" altLang="zh-CN" sz="3200" dirty="0">
                <a:solidFill>
                  <a:schemeClr val="bg1"/>
                </a:solidFill>
              </a:rPr>
              <a:t>Gitlab/Dapr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9CBC0EF-6B9E-9547-B13D-084263CFA9A9}"/>
              </a:ext>
            </a:extLst>
          </p:cNvPr>
          <p:cNvSpPr/>
          <p:nvPr/>
        </p:nvSpPr>
        <p:spPr>
          <a:xfrm>
            <a:off x="7370268" y="4402088"/>
            <a:ext cx="3272589" cy="658336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>
                <a:solidFill>
                  <a:srgbClr val="FFFFFF"/>
                </a:solidFill>
              </a:rPr>
              <a:t>e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tests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C28997C-3BC6-A840-B412-FEA6AA93653D}"/>
              </a:ext>
            </a:extLst>
          </p:cNvPr>
          <p:cNvSpPr/>
          <p:nvPr/>
        </p:nvSpPr>
        <p:spPr>
          <a:xfrm>
            <a:off x="6826049" y="8594854"/>
            <a:ext cx="4361028" cy="1071230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>
                <a:solidFill>
                  <a:srgbClr val="FFFFFF"/>
                </a:solidFill>
              </a:rPr>
              <a:t>Gitlab/e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2e-tests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0F71144-5160-9642-94DD-70A5D58F0D1F}"/>
              </a:ext>
            </a:extLst>
          </p:cNvPr>
          <p:cNvSpPr/>
          <p:nvPr/>
        </p:nvSpPr>
        <p:spPr>
          <a:xfrm>
            <a:off x="1821995" y="4225484"/>
            <a:ext cx="3541865" cy="658336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/>
              <a:t>grpc-go v1.26.0</a:t>
            </a:r>
            <a:endParaRPr lang="zh-CN" altLang="en-US" sz="3200" dirty="0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AFA749B6-A388-C443-8323-DEC588FE7C82}"/>
              </a:ext>
            </a:extLst>
          </p:cNvPr>
          <p:cNvSpPr/>
          <p:nvPr/>
        </p:nvSpPr>
        <p:spPr>
          <a:xfrm rot="10800000">
            <a:off x="5766189" y="4221389"/>
            <a:ext cx="601579" cy="65833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3E784BEB-5E34-B947-8059-C626AB0CF61E}"/>
              </a:ext>
            </a:extLst>
          </p:cNvPr>
          <p:cNvSpPr/>
          <p:nvPr/>
        </p:nvSpPr>
        <p:spPr>
          <a:xfrm>
            <a:off x="1846565" y="6858000"/>
            <a:ext cx="3541865" cy="658336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/>
              <a:t>grpc-go v1.26.0</a:t>
            </a:r>
            <a:endParaRPr lang="zh-CN" altLang="en-US" sz="3200" dirty="0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74683041-A7BC-1748-91B7-41DEB96057FB}"/>
              </a:ext>
            </a:extLst>
          </p:cNvPr>
          <p:cNvSpPr/>
          <p:nvPr/>
        </p:nvSpPr>
        <p:spPr>
          <a:xfrm rot="10800000">
            <a:off x="5790759" y="6853905"/>
            <a:ext cx="601579" cy="65833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83115D86-B4E7-944E-B9F4-1C70D7496023}"/>
              </a:ext>
            </a:extLst>
          </p:cNvPr>
          <p:cNvSpPr/>
          <p:nvPr/>
        </p:nvSpPr>
        <p:spPr>
          <a:xfrm>
            <a:off x="11927442" y="8801301"/>
            <a:ext cx="601579" cy="65833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5418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b="1" dirty="0">
            <a:solidFill>
              <a:srgbClr val="FFFFFF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headEnd type="none" w="med" len="med"/>
          <a:tailEnd type="triangle"/>
        </a:ln>
      </a:spPr>
      <a:bodyPr/>
      <a:lstStyle/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b="1"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54171</TotalTime>
  <Words>427</Words>
  <Application>Microsoft Macintosh PowerPoint</Application>
  <PresentationFormat>自定义</PresentationFormat>
  <Paragraphs>97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STXihei</vt:lpstr>
      <vt:lpstr>微软雅黑</vt:lpstr>
      <vt:lpstr>微软雅黑</vt:lpstr>
      <vt:lpstr>系统字体</vt:lpstr>
      <vt:lpstr>FZLanTingHei-R-GBK</vt:lpstr>
      <vt:lpstr>PingFang SC</vt:lpstr>
      <vt:lpstr>Arial</vt:lpstr>
      <vt:lpstr>Arial Black</vt:lpstr>
      <vt:lpstr>Calibri</vt:lpstr>
      <vt:lpstr>Helvetica Light</vt:lpstr>
      <vt:lpstr>Helvetica Neue</vt:lpstr>
      <vt:lpstr>Wingdings</vt:lpstr>
      <vt:lpstr>White</vt:lpstr>
      <vt:lpstr>4_自定义设计方案</vt:lpstr>
      <vt:lpstr>1_自定义设计方案</vt:lpstr>
      <vt:lpstr>E2E 测试</vt:lpstr>
      <vt:lpstr>E2e测试主流程</vt:lpstr>
      <vt:lpstr>存在问题（1）：对于state这种简单场景流程过于复杂</vt:lpstr>
      <vt:lpstr>存在问题（2）：API细节丢失</vt:lpstr>
      <vt:lpstr>建议state采用的e2e测试方式：使用 go-sdk 直连dapr</vt:lpstr>
      <vt:lpstr>另一个大问题： go-sdk 封装时参数不全</vt:lpstr>
      <vt:lpstr>Dapr e2e项目依赖关系</vt:lpstr>
      <vt:lpstr>Dapr e2e项目依赖关系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CK</dc:creator>
  <cp:lastModifiedBy>Microsoft Office User</cp:lastModifiedBy>
  <cp:revision>5838</cp:revision>
  <cp:lastPrinted>2020-03-19T05:25:28Z</cp:lastPrinted>
  <dcterms:created xsi:type="dcterms:W3CDTF">2019-11-29T08:04:07Z</dcterms:created>
  <dcterms:modified xsi:type="dcterms:W3CDTF">2020-10-12T09:03:08Z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E6636BC20180234D78A0072836F0BB90F2B9B20C1CBBFBD0ACD98C35B1632BA98B4BBC38B16D0B0D22592A083846A1EB851921DAF1D0EBA11BBFC221767E1ADC24FFB5AD8725944744072F876A524A466A63E6C572426220F8081195E8AFAC88D8062A9AFE3</vt:lpwstr>
  </property>
  <property fmtid="{D5CDD505-2E9C-101B-9397-08002B2CF9AE}" pid="3" name="KSOProductBuildVer">
    <vt:lpwstr>2052-1.7.0.2619</vt:lpwstr>
  </property>
</Properties>
</file>